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0" r:id="rId2"/>
    <p:sldId id="362" r:id="rId3"/>
    <p:sldId id="449" r:id="rId4"/>
    <p:sldId id="450" r:id="rId5"/>
    <p:sldId id="451" r:id="rId6"/>
    <p:sldId id="453" r:id="rId7"/>
    <p:sldId id="454" r:id="rId8"/>
    <p:sldId id="452" r:id="rId9"/>
    <p:sldId id="445" r:id="rId10"/>
    <p:sldId id="455" r:id="rId11"/>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0066"/>
    <a:srgbClr val="006600"/>
    <a:srgbClr val="990000"/>
    <a:srgbClr val="CC0000"/>
    <a:srgbClr val="99FFCC"/>
    <a:srgbClr val="663300"/>
    <a:srgbClr val="FFFF99"/>
    <a:srgbClr val="FFFF6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4991" autoAdjust="0"/>
  </p:normalViewPr>
  <p:slideViewPr>
    <p:cSldViewPr>
      <p:cViewPr varScale="1">
        <p:scale>
          <a:sx n="94" d="100"/>
          <a:sy n="94" d="100"/>
        </p:scale>
        <p:origin x="16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200E695-1892-4DB2-BC99-DFE00BC60453}" type="slidenum">
              <a:rPr lang="en-US"/>
              <a:pPr/>
              <a:t>‹#›</a:t>
            </a:fld>
            <a:endParaRPr lang="en-US"/>
          </a:p>
        </p:txBody>
      </p:sp>
    </p:spTree>
    <p:extLst>
      <p:ext uri="{BB962C8B-B14F-4D97-AF65-F5344CB8AC3E}">
        <p14:creationId xmlns:p14="http://schemas.microsoft.com/office/powerpoint/2010/main" val="37876041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00E695-1892-4DB2-BC99-DFE00BC60453}" type="slidenum">
              <a:rPr lang="en-US" smtClean="0"/>
              <a:pPr/>
              <a:t>1</a:t>
            </a:fld>
            <a:endParaRPr lang="en-US"/>
          </a:p>
        </p:txBody>
      </p:sp>
    </p:spTree>
    <p:extLst>
      <p:ext uri="{BB962C8B-B14F-4D97-AF65-F5344CB8AC3E}">
        <p14:creationId xmlns:p14="http://schemas.microsoft.com/office/powerpoint/2010/main" val="4070767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600"/>
              </a:spcBef>
            </a:pPr>
            <a:endParaRPr lang="en-US" sz="1000" dirty="0">
              <a:solidFill>
                <a:srgbClr val="000066"/>
              </a:solidFill>
              <a:cs typeface="Times New Roman" pitchFamily="18" charset="0"/>
            </a:endParaRPr>
          </a:p>
        </p:txBody>
      </p:sp>
      <p:sp>
        <p:nvSpPr>
          <p:cNvPr id="4" name="Slide Number Placeholder 3"/>
          <p:cNvSpPr>
            <a:spLocks noGrp="1"/>
          </p:cNvSpPr>
          <p:nvPr>
            <p:ph type="sldNum" sz="quarter" idx="10"/>
          </p:nvPr>
        </p:nvSpPr>
        <p:spPr/>
        <p:txBody>
          <a:bodyPr/>
          <a:lstStyle/>
          <a:p>
            <a:fld id="{8200E695-1892-4DB2-BC99-DFE00BC60453}" type="slidenum">
              <a:rPr lang="en-US" smtClean="0"/>
              <a:pPr/>
              <a:t>10</a:t>
            </a:fld>
            <a:endParaRPr lang="en-US"/>
          </a:p>
        </p:txBody>
      </p:sp>
    </p:spTree>
    <p:extLst>
      <p:ext uri="{BB962C8B-B14F-4D97-AF65-F5344CB8AC3E}">
        <p14:creationId xmlns:p14="http://schemas.microsoft.com/office/powerpoint/2010/main" val="1651704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00E695-1892-4DB2-BC99-DFE00BC60453}" type="slidenum">
              <a:rPr lang="en-US" smtClean="0"/>
              <a:pPr/>
              <a:t>2</a:t>
            </a:fld>
            <a:endParaRPr lang="en-US"/>
          </a:p>
        </p:txBody>
      </p:sp>
    </p:spTree>
    <p:extLst>
      <p:ext uri="{BB962C8B-B14F-4D97-AF65-F5344CB8AC3E}">
        <p14:creationId xmlns:p14="http://schemas.microsoft.com/office/powerpoint/2010/main" val="2494717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720725"/>
            <a:ext cx="4603750" cy="3454400"/>
          </a:xfrm>
        </p:spPr>
      </p:sp>
      <p:sp>
        <p:nvSpPr>
          <p:cNvPr id="3" name="Notes Placeholder 2"/>
          <p:cNvSpPr>
            <a:spLocks noGrp="1"/>
          </p:cNvSpPr>
          <p:nvPr>
            <p:ph type="body" idx="1"/>
          </p:nvPr>
        </p:nvSpPr>
        <p:spPr>
          <a:xfrm>
            <a:off x="759650" y="4356000"/>
            <a:ext cx="5580000" cy="4500000"/>
          </a:xfrm>
        </p:spPr>
        <p:txBody>
          <a:bodyPr>
            <a:normAutofit/>
          </a:bodyPr>
          <a:lstStyle/>
          <a:p>
            <a:pPr algn="just">
              <a:spcBef>
                <a:spcPts val="600"/>
              </a:spcBef>
            </a:pPr>
            <a:r>
              <a:rPr lang="sr-Latn-RS" sz="1000" dirty="0">
                <a:solidFill>
                  <a:srgbClr val="000066"/>
                </a:solidFill>
                <a:latin typeface="Arial" panose="020B0604020202020204" pitchFamily="34" charset="0"/>
                <a:cs typeface="Arial" panose="020B0604020202020204" pitchFamily="34" charset="0"/>
              </a:rPr>
              <a:t>Buka koja nastaje u radnoj sredini</a:t>
            </a:r>
            <a:r>
              <a:rPr lang="sr-Latn-RS" sz="1000" baseline="0" dirty="0">
                <a:solidFill>
                  <a:srgbClr val="000066"/>
                </a:solidFill>
                <a:latin typeface="Arial" panose="020B0604020202020204" pitchFamily="34" charset="0"/>
                <a:cs typeface="Arial" panose="020B0604020202020204" pitchFamily="34" charset="0"/>
              </a:rPr>
              <a:t> se prenosi na zaposlene na dva načina:</a:t>
            </a:r>
          </a:p>
          <a:p>
            <a:pPr marL="184150" lvl="1" indent="-184150" algn="just">
              <a:spcBef>
                <a:spcPts val="600"/>
              </a:spcBef>
              <a:buFont typeface="+mj-lt"/>
              <a:buAutoNum type="arabicPeriod"/>
            </a:pPr>
            <a:r>
              <a:rPr lang="sr-Latn-RS" sz="1000" b="1" dirty="0">
                <a:solidFill>
                  <a:srgbClr val="000066"/>
                </a:solidFill>
                <a:latin typeface="Arial" panose="020B0604020202020204" pitchFamily="34" charset="0"/>
                <a:cs typeface="Arial" panose="020B0604020202020204" pitchFamily="34" charset="0"/>
              </a:rPr>
              <a:t>P</a:t>
            </a:r>
            <a:r>
              <a:rPr lang="sr-Latn-RS" sz="1000" b="1" baseline="0" dirty="0">
                <a:solidFill>
                  <a:srgbClr val="000066"/>
                </a:solidFill>
                <a:latin typeface="Arial" panose="020B0604020202020204" pitchFamily="34" charset="0"/>
                <a:cs typeface="Arial" panose="020B0604020202020204" pitchFamily="34" charset="0"/>
              </a:rPr>
              <a:t>reko spoljašnjeg i srednjeg uva</a:t>
            </a:r>
            <a:r>
              <a:rPr lang="sr-Latn-RS" sz="1000" b="1" dirty="0">
                <a:solidFill>
                  <a:srgbClr val="000066"/>
                </a:solidFill>
                <a:latin typeface="Arial" panose="020B0604020202020204" pitchFamily="34" charset="0"/>
                <a:cs typeface="Arial" panose="020B0604020202020204" pitchFamily="34" charset="0"/>
              </a:rPr>
              <a:t> do</a:t>
            </a:r>
            <a:r>
              <a:rPr lang="sr-Latn-RS" sz="1000" b="1" baseline="0" dirty="0">
                <a:solidFill>
                  <a:srgbClr val="000066"/>
                </a:solidFill>
                <a:latin typeface="Arial" panose="020B0604020202020204" pitchFamily="34" charset="0"/>
                <a:cs typeface="Arial" panose="020B0604020202020204" pitchFamily="34" charset="0"/>
              </a:rPr>
              <a:t> unutrašnjeg uva vazdušnim putem;</a:t>
            </a:r>
            <a:endParaRPr lang="sr-Latn-RS" sz="1000" b="1" dirty="0">
              <a:solidFill>
                <a:srgbClr val="000066"/>
              </a:solidFill>
              <a:latin typeface="Arial" panose="020B0604020202020204" pitchFamily="34" charset="0"/>
              <a:cs typeface="Arial" panose="020B0604020202020204" pitchFamily="34" charset="0"/>
            </a:endParaRPr>
          </a:p>
          <a:p>
            <a:pPr marL="184150" lvl="1" indent="-184150" algn="just">
              <a:spcBef>
                <a:spcPts val="600"/>
              </a:spcBef>
              <a:buFont typeface="+mj-lt"/>
              <a:buAutoNum type="arabicPeriod"/>
            </a:pPr>
            <a:r>
              <a:rPr lang="sr-Latn-RS" sz="1000" b="1" dirty="0">
                <a:solidFill>
                  <a:srgbClr val="000066"/>
                </a:solidFill>
                <a:latin typeface="Arial" panose="020B0604020202020204" pitchFamily="34" charset="0"/>
                <a:cs typeface="Arial" panose="020B0604020202020204" pitchFamily="34" charset="0"/>
              </a:rPr>
              <a:t>Preko kostiju celog tela,</a:t>
            </a:r>
            <a:r>
              <a:rPr lang="sr-Latn-RS" sz="1000" b="1" baseline="0" dirty="0">
                <a:solidFill>
                  <a:srgbClr val="000066"/>
                </a:solidFill>
                <a:latin typeface="Arial" panose="020B0604020202020204" pitchFamily="34" charset="0"/>
                <a:cs typeface="Arial" panose="020B0604020202020204" pitchFamily="34" charset="0"/>
              </a:rPr>
              <a:t> a najizraženije preko kostiju glave.</a:t>
            </a:r>
          </a:p>
          <a:p>
            <a:pPr lvl="0" algn="just">
              <a:spcBef>
                <a:spcPts val="600"/>
              </a:spcBef>
            </a:pPr>
            <a:r>
              <a:rPr lang="sr-Latn-RS" sz="1000" dirty="0">
                <a:solidFill>
                  <a:srgbClr val="000066"/>
                </a:solidFill>
                <a:latin typeface="Arial" panose="020B0604020202020204" pitchFamily="34" charset="0"/>
                <a:cs typeface="Arial" panose="020B0604020202020204" pitchFamily="34" charset="0"/>
              </a:rPr>
              <a:t>Buka se prvenstveno prenosi vazdušnim</a:t>
            </a:r>
            <a:r>
              <a:rPr lang="sr-Latn-RS" sz="1000" baseline="0" dirty="0">
                <a:solidFill>
                  <a:srgbClr val="000066"/>
                </a:solidFill>
                <a:latin typeface="Arial" panose="020B0604020202020204" pitchFamily="34" charset="0"/>
                <a:cs typeface="Arial" panose="020B0604020202020204" pitchFamily="34" charset="0"/>
              </a:rPr>
              <a:t> putem, preko </a:t>
            </a:r>
            <a:r>
              <a:rPr lang="sr-Latn-RS" sz="1000" dirty="0">
                <a:solidFill>
                  <a:srgbClr val="000066"/>
                </a:solidFill>
                <a:latin typeface="Arial" panose="020B0604020202020204" pitchFamily="34" charset="0"/>
                <a:cs typeface="Arial" panose="020B0604020202020204" pitchFamily="34" charset="0"/>
              </a:rPr>
              <a:t>organa čula sluha, što ne znači da će i najteži uticaj biti na strukturama uva. Vrlo jaki zvukovi nižih frekvencija mogu biti primljeni preko celog tela i delovati</a:t>
            </a:r>
            <a:r>
              <a:rPr lang="sr-Latn-RS" sz="1000" baseline="0" dirty="0">
                <a:solidFill>
                  <a:srgbClr val="000066"/>
                </a:solidFill>
                <a:latin typeface="Arial" panose="020B0604020202020204" pitchFamily="34" charset="0"/>
                <a:cs typeface="Arial" panose="020B0604020202020204" pitchFamily="34" charset="0"/>
              </a:rPr>
              <a:t> negativno na ceo ljudski organizam</a:t>
            </a:r>
            <a:r>
              <a:rPr lang="sr-Latn-RS" sz="1000" dirty="0">
                <a:solidFill>
                  <a:srgbClr val="000066"/>
                </a:solidFill>
                <a:latin typeface="Arial" panose="020B0604020202020204" pitchFamily="34" charset="0"/>
                <a:cs typeface="Arial" panose="020B0604020202020204" pitchFamily="34" charset="0"/>
              </a:rPr>
              <a:t>.</a:t>
            </a:r>
          </a:p>
          <a:p>
            <a:pPr algn="just">
              <a:spcBef>
                <a:spcPts val="600"/>
              </a:spcBef>
            </a:pPr>
            <a:r>
              <a:rPr lang="en-US" sz="1000" dirty="0">
                <a:solidFill>
                  <a:srgbClr val="000066"/>
                </a:solidFill>
                <a:latin typeface="Arial" panose="020B0604020202020204" pitchFamily="34" charset="0"/>
                <a:cs typeface="Arial" panose="020B0604020202020204" pitchFamily="34" charset="0"/>
              </a:rPr>
              <a:t>Buka </a:t>
            </a:r>
            <a:r>
              <a:rPr lang="en-US" sz="1000" dirty="0" err="1">
                <a:solidFill>
                  <a:srgbClr val="000066"/>
                </a:solidFill>
                <a:latin typeface="Arial" panose="020B0604020202020204" pitchFamily="34" charset="0"/>
                <a:cs typeface="Arial" panose="020B0604020202020204" pitchFamily="34" charset="0"/>
              </a:rPr>
              <a:t>prodire</a:t>
            </a:r>
            <a:r>
              <a:rPr lang="en-US" sz="1000" dirty="0">
                <a:solidFill>
                  <a:srgbClr val="000066"/>
                </a:solidFill>
                <a:latin typeface="Arial" panose="020B0604020202020204" pitchFamily="34" charset="0"/>
                <a:cs typeface="Arial" panose="020B0604020202020204" pitchFamily="34" charset="0"/>
              </a:rPr>
              <a:t> u </a:t>
            </a:r>
            <a:r>
              <a:rPr lang="en-US" sz="1000" dirty="0" err="1">
                <a:solidFill>
                  <a:srgbClr val="000066"/>
                </a:solidFill>
                <a:latin typeface="Arial" panose="020B0604020202020204" pitchFamily="34" charset="0"/>
                <a:cs typeface="Arial" panose="020B0604020202020204" pitchFamily="34" charset="0"/>
              </a:rPr>
              <a:t>čovekov</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organizam</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kroz</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vrlo</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malu</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površinu</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slušnog</a:t>
            </a:r>
            <a:r>
              <a:rPr lang="en-US" sz="1000" dirty="0">
                <a:solidFill>
                  <a:srgbClr val="000066"/>
                </a:solidFill>
                <a:latin typeface="Arial" panose="020B0604020202020204" pitchFamily="34" charset="0"/>
                <a:cs typeface="Arial" panose="020B0604020202020204" pitchFamily="34" charset="0"/>
              </a:rPr>
              <a:t> </a:t>
            </a:r>
            <a:r>
              <a:rPr lang="sr-Latn-RS" sz="1000" dirty="0">
                <a:solidFill>
                  <a:srgbClr val="000066"/>
                </a:solidFill>
                <a:latin typeface="Arial" panose="020B0604020202020204" pitchFamily="34" charset="0"/>
                <a:cs typeface="Arial" panose="020B0604020202020204" pitchFamily="34" charset="0"/>
              </a:rPr>
              <a:t>kanala </a:t>
            </a:r>
            <a:r>
              <a:rPr lang="en-US" sz="1000" dirty="0" err="1">
                <a:solidFill>
                  <a:srgbClr val="000066"/>
                </a:solidFill>
                <a:latin typeface="Arial" panose="020B0604020202020204" pitchFamily="34" charset="0"/>
                <a:cs typeface="Arial" panose="020B0604020202020204" pitchFamily="34" charset="0"/>
              </a:rPr>
              <a:t>uva</a:t>
            </a:r>
            <a:r>
              <a:rPr lang="en-US" sz="1000" dirty="0">
                <a:solidFill>
                  <a:srgbClr val="000066"/>
                </a:solidFill>
                <a:latin typeface="Arial" panose="020B0604020202020204" pitchFamily="34" charset="0"/>
                <a:cs typeface="Arial" panose="020B0604020202020204" pitchFamily="34" charset="0"/>
              </a:rPr>
              <a:t>, </a:t>
            </a:r>
            <a:r>
              <a:rPr lang="sr-Latn-RS" sz="1000" dirty="0">
                <a:solidFill>
                  <a:srgbClr val="000066"/>
                </a:solidFill>
                <a:latin typeface="Arial" panose="020B0604020202020204" pitchFamily="34" charset="0"/>
                <a:cs typeface="Arial" panose="020B0604020202020204" pitchFamily="34" charset="0"/>
              </a:rPr>
              <a:t>prenosi</a:t>
            </a:r>
            <a:r>
              <a:rPr lang="sr-Latn-RS" sz="1000" baseline="0" dirty="0">
                <a:solidFill>
                  <a:srgbClr val="000066"/>
                </a:solidFill>
                <a:latin typeface="Arial" panose="020B0604020202020204" pitchFamily="34" charset="0"/>
                <a:cs typeface="Arial" panose="020B0604020202020204" pitchFamily="34" charset="0"/>
              </a:rPr>
              <a:t> se preko slušnih koščica na unutrašnje uvo i dalje </a:t>
            </a:r>
            <a:r>
              <a:rPr lang="en-US" sz="1000" dirty="0" err="1">
                <a:solidFill>
                  <a:srgbClr val="000066"/>
                </a:solidFill>
                <a:latin typeface="Arial" panose="020B0604020202020204" pitchFamily="34" charset="0"/>
                <a:cs typeface="Arial" panose="020B0604020202020204" pitchFamily="34" charset="0"/>
              </a:rPr>
              <a:t>preko</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centralnog</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nervnog</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sistema</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vrši</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vrlo</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snažne</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psihofiziološke</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i</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patološke</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promene</a:t>
            </a:r>
            <a:r>
              <a:rPr lang="en-US" sz="1000" dirty="0">
                <a:solidFill>
                  <a:srgbClr val="000066"/>
                </a:solidFill>
                <a:latin typeface="Arial" panose="020B0604020202020204" pitchFamily="34" charset="0"/>
                <a:cs typeface="Arial" panose="020B0604020202020204" pitchFamily="34" charset="0"/>
              </a:rPr>
              <a:t>. </a:t>
            </a:r>
            <a:r>
              <a:rPr lang="sr-Latn-RS" sz="1000" dirty="0">
                <a:solidFill>
                  <a:srgbClr val="000066"/>
                </a:solidFill>
                <a:latin typeface="Arial" panose="020B0604020202020204" pitchFamily="34" charset="0"/>
                <a:cs typeface="Arial" panose="020B0604020202020204" pitchFamily="34" charset="0"/>
              </a:rPr>
              <a:t>Buka</a:t>
            </a:r>
            <a:r>
              <a:rPr lang="sr-Latn-RS" sz="1000" baseline="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izaziva</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oštećenja</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najosetl</a:t>
            </a:r>
            <a:r>
              <a:rPr lang="sr-Cyrl-RS" sz="1000" dirty="0">
                <a:solidFill>
                  <a:srgbClr val="000066"/>
                </a:solidFill>
                <a:latin typeface="Arial" panose="020B0604020202020204" pitchFamily="34" charset="0"/>
                <a:cs typeface="Arial" panose="020B0604020202020204" pitchFamily="34" charset="0"/>
              </a:rPr>
              <a:t>ј</a:t>
            </a:r>
            <a:r>
              <a:rPr lang="en-US" sz="1000" dirty="0" err="1">
                <a:solidFill>
                  <a:srgbClr val="000066"/>
                </a:solidFill>
                <a:latin typeface="Arial" panose="020B0604020202020204" pitchFamily="34" charset="0"/>
                <a:cs typeface="Arial" panose="020B0604020202020204" pitchFamily="34" charset="0"/>
              </a:rPr>
              <a:t>ivijih</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senzornih</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delova</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unutrašnjeg</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uva</a:t>
            </a:r>
            <a:r>
              <a:rPr lang="en-US" sz="1000" dirty="0">
                <a:solidFill>
                  <a:srgbClr val="000066"/>
                </a:solidFill>
                <a:latin typeface="Arial" panose="020B0604020202020204" pitchFamily="34" charset="0"/>
                <a:cs typeface="Arial" panose="020B0604020202020204" pitchFamily="34" charset="0"/>
              </a:rPr>
              <a:t>, a </a:t>
            </a:r>
            <a:r>
              <a:rPr lang="en-US" sz="1000" dirty="0" err="1">
                <a:solidFill>
                  <a:srgbClr val="000066"/>
                </a:solidFill>
                <a:latin typeface="Arial" panose="020B0604020202020204" pitchFamily="34" charset="0"/>
                <a:cs typeface="Arial" panose="020B0604020202020204" pitchFamily="34" charset="0"/>
              </a:rPr>
              <a:t>pritom</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preko</a:t>
            </a:r>
            <a:r>
              <a:rPr lang="en-US" sz="1000" dirty="0">
                <a:solidFill>
                  <a:srgbClr val="000066"/>
                </a:solidFill>
                <a:latin typeface="Arial" panose="020B0604020202020204" pitchFamily="34" charset="0"/>
                <a:cs typeface="Arial" panose="020B0604020202020204" pitchFamily="34" charset="0"/>
              </a:rPr>
              <a:t> </a:t>
            </a:r>
            <a:r>
              <a:rPr lang="sr-Latn-RS" sz="1000" dirty="0">
                <a:solidFill>
                  <a:srgbClr val="000066"/>
                </a:solidFill>
                <a:latin typeface="Arial" panose="020B0604020202020204" pitchFamily="34" charset="0"/>
                <a:cs typeface="Arial" panose="020B0604020202020204" pitchFamily="34" charset="0"/>
              </a:rPr>
              <a:t>centralnog nervnog</a:t>
            </a:r>
            <a:r>
              <a:rPr lang="sr-Latn-RS" sz="1000" baseline="0" dirty="0">
                <a:solidFill>
                  <a:srgbClr val="000066"/>
                </a:solidFill>
                <a:latin typeface="Arial" panose="020B0604020202020204" pitchFamily="34" charset="0"/>
                <a:cs typeface="Arial" panose="020B0604020202020204" pitchFamily="34" charset="0"/>
              </a:rPr>
              <a:t> sistema </a:t>
            </a:r>
            <a:r>
              <a:rPr lang="en-US" sz="1000" dirty="0" err="1">
                <a:solidFill>
                  <a:srgbClr val="000066"/>
                </a:solidFill>
                <a:latin typeface="Arial" panose="020B0604020202020204" pitchFamily="34" charset="0"/>
                <a:cs typeface="Arial" panose="020B0604020202020204" pitchFamily="34" charset="0"/>
              </a:rPr>
              <a:t>utiče</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na</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promene</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i</a:t>
            </a:r>
            <a:r>
              <a:rPr lang="en-US" sz="1000" dirty="0">
                <a:solidFill>
                  <a:srgbClr val="000066"/>
                </a:solidFill>
                <a:latin typeface="Arial" panose="020B0604020202020204" pitchFamily="34" charset="0"/>
                <a:cs typeface="Arial" panose="020B0604020202020204" pitchFamily="34" charset="0"/>
              </a:rPr>
              <a:t> obol</a:t>
            </a:r>
            <a:r>
              <a:rPr lang="sr-Cyrl-RS" sz="1000" dirty="0">
                <a:solidFill>
                  <a:srgbClr val="000066"/>
                </a:solidFill>
                <a:latin typeface="Arial" panose="020B0604020202020204" pitchFamily="34" charset="0"/>
                <a:cs typeface="Arial" panose="020B0604020202020204" pitchFamily="34" charset="0"/>
              </a:rPr>
              <a:t>ј</a:t>
            </a:r>
            <a:r>
              <a:rPr lang="en-US" sz="1000" dirty="0" err="1">
                <a:solidFill>
                  <a:srgbClr val="000066"/>
                </a:solidFill>
                <a:latin typeface="Arial" panose="020B0604020202020204" pitchFamily="34" charset="0"/>
                <a:cs typeface="Arial" panose="020B0604020202020204" pitchFamily="34" charset="0"/>
              </a:rPr>
              <a:t>enja</a:t>
            </a:r>
            <a:r>
              <a:rPr lang="en-US" sz="1000" dirty="0">
                <a:solidFill>
                  <a:srgbClr val="000066"/>
                </a:solidFill>
                <a:latin typeface="Arial" panose="020B0604020202020204" pitchFamily="34" charset="0"/>
                <a:cs typeface="Arial" panose="020B0604020202020204" pitchFamily="34" charset="0"/>
              </a:rPr>
              <a:t> u </a:t>
            </a:r>
            <a:r>
              <a:rPr lang="en-US" sz="1000" dirty="0" err="1">
                <a:solidFill>
                  <a:srgbClr val="000066"/>
                </a:solidFill>
                <a:latin typeface="Arial" panose="020B0604020202020204" pitchFamily="34" charset="0"/>
                <a:cs typeface="Arial" panose="020B0604020202020204" pitchFamily="34" charset="0"/>
              </a:rPr>
              <a:t>organizmu</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ugrožavajući</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funkcije</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svih</a:t>
            </a:r>
            <a:r>
              <a:rPr lang="en-US" sz="1000" dirty="0">
                <a:solidFill>
                  <a:srgbClr val="000066"/>
                </a:solidFill>
                <a:latin typeface="Arial" panose="020B0604020202020204" pitchFamily="34" charset="0"/>
                <a:cs typeface="Arial" panose="020B0604020202020204" pitchFamily="34" charset="0"/>
              </a:rPr>
              <a:t> organa </a:t>
            </a:r>
            <a:r>
              <a:rPr lang="en-US" sz="1000" dirty="0" err="1">
                <a:solidFill>
                  <a:srgbClr val="000066"/>
                </a:solidFill>
                <a:latin typeface="Arial" panose="020B0604020202020204" pitchFamily="34" charset="0"/>
                <a:cs typeface="Arial" panose="020B0604020202020204" pitchFamily="34" charset="0"/>
              </a:rPr>
              <a:t>i</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čula</a:t>
            </a:r>
            <a:r>
              <a:rPr lang="en-US" sz="1000" dirty="0">
                <a:solidFill>
                  <a:srgbClr val="000066"/>
                </a:solidFill>
                <a:latin typeface="Arial" panose="020B0604020202020204" pitchFamily="34" charset="0"/>
                <a:cs typeface="Arial" panose="020B0604020202020204" pitchFamily="34" charset="0"/>
              </a:rPr>
              <a:t>.</a:t>
            </a:r>
            <a:endParaRPr lang="sr-Latn-RS" sz="1000" dirty="0">
              <a:solidFill>
                <a:srgbClr val="000066"/>
              </a:solidFill>
              <a:latin typeface="Arial" panose="020B0604020202020204" pitchFamily="34" charset="0"/>
              <a:cs typeface="Arial" panose="020B0604020202020204" pitchFamily="34" charset="0"/>
            </a:endParaRPr>
          </a:p>
          <a:p>
            <a:pPr algn="just">
              <a:spcBef>
                <a:spcPts val="600"/>
              </a:spcBef>
            </a:pPr>
            <a:r>
              <a:rPr lang="sr-Latn-RS" sz="1000" dirty="0">
                <a:solidFill>
                  <a:srgbClr val="000066"/>
                </a:solidFill>
                <a:latin typeface="Arial" panose="020B0604020202020204" pitchFamily="34" charset="0"/>
                <a:cs typeface="Arial" panose="020B0604020202020204" pitchFamily="34" charset="0"/>
              </a:rPr>
              <a:t>Efekti (posledice)</a:t>
            </a:r>
            <a:r>
              <a:rPr lang="sr-Latn-RS" sz="1000" baseline="0" dirty="0">
                <a:solidFill>
                  <a:srgbClr val="000066"/>
                </a:solidFill>
                <a:latin typeface="Arial" panose="020B0604020202020204" pitchFamily="34" charset="0"/>
                <a:cs typeface="Arial" panose="020B0604020202020204" pitchFamily="34" charset="0"/>
              </a:rPr>
              <a:t> koje </a:t>
            </a:r>
            <a:r>
              <a:rPr lang="sr-Latn-RS" sz="1000" dirty="0">
                <a:solidFill>
                  <a:srgbClr val="000066"/>
                </a:solidFill>
                <a:latin typeface="Arial" panose="020B0604020202020204" pitchFamily="34" charset="0"/>
                <a:cs typeface="Arial" panose="020B0604020202020204" pitchFamily="34" charset="0"/>
              </a:rPr>
              <a:t>buka </a:t>
            </a:r>
            <a:r>
              <a:rPr lang="sr-Latn-RS" sz="1000" baseline="0" dirty="0">
                <a:solidFill>
                  <a:srgbClr val="000066"/>
                </a:solidFill>
                <a:latin typeface="Arial" panose="020B0604020202020204" pitchFamily="34" charset="0"/>
                <a:cs typeface="Arial" panose="020B0604020202020204" pitchFamily="34" charset="0"/>
              </a:rPr>
              <a:t>izaziva kod zaposlenih</a:t>
            </a:r>
            <a:r>
              <a:rPr lang="sr-Latn-RS" sz="1000" dirty="0">
                <a:solidFill>
                  <a:srgbClr val="000066"/>
                </a:solidFill>
                <a:latin typeface="Arial" panose="020B0604020202020204" pitchFamily="34" charset="0"/>
                <a:cs typeface="Arial" panose="020B0604020202020204" pitchFamily="34" charset="0"/>
              </a:rPr>
              <a:t> mogu biti dvojaki – </a:t>
            </a:r>
            <a:r>
              <a:rPr lang="sr-Latn-RS" sz="1000" b="1" dirty="0">
                <a:solidFill>
                  <a:srgbClr val="000066"/>
                </a:solidFill>
                <a:latin typeface="Arial" panose="020B0604020202020204" pitchFamily="34" charset="0"/>
                <a:cs typeface="Arial" panose="020B0604020202020204" pitchFamily="34" charset="0"/>
              </a:rPr>
              <a:t>auditivni</a:t>
            </a:r>
            <a:r>
              <a:rPr lang="sr-Latn-RS" sz="1000" dirty="0">
                <a:solidFill>
                  <a:srgbClr val="000066"/>
                </a:solidFill>
                <a:latin typeface="Arial" panose="020B0604020202020204" pitchFamily="34" charset="0"/>
                <a:cs typeface="Arial" panose="020B0604020202020204" pitchFamily="34" charset="0"/>
              </a:rPr>
              <a:t> i </a:t>
            </a:r>
            <a:r>
              <a:rPr lang="sr-Latn-RS" sz="1000" b="1" dirty="0">
                <a:solidFill>
                  <a:srgbClr val="000066"/>
                </a:solidFill>
                <a:latin typeface="Arial" panose="020B0604020202020204" pitchFamily="34" charset="0"/>
                <a:cs typeface="Arial" panose="020B0604020202020204" pitchFamily="34" charset="0"/>
              </a:rPr>
              <a:t>ekstra-auditivni</a:t>
            </a:r>
            <a:r>
              <a:rPr lang="sr-Latn-RS" sz="1000" dirty="0">
                <a:solidFill>
                  <a:srgbClr val="000066"/>
                </a:solidFill>
                <a:latin typeface="Arial" panose="020B0604020202020204" pitchFamily="34" charset="0"/>
                <a:cs typeface="Arial" panose="020B0604020202020204" pitchFamily="34" charset="0"/>
              </a:rPr>
              <a:t>.</a:t>
            </a:r>
            <a:endParaRPr lang="sr-Latn-RS" sz="1000" baseline="0" dirty="0">
              <a:solidFill>
                <a:srgbClr val="000066"/>
              </a:solidFill>
              <a:latin typeface="Arial" panose="020B0604020202020204" pitchFamily="34" charset="0"/>
              <a:cs typeface="Arial" panose="020B0604020202020204" pitchFamily="34" charset="0"/>
            </a:endParaRPr>
          </a:p>
          <a:p>
            <a:pPr marL="184150" lvl="1" indent="-184150" algn="just">
              <a:spcBef>
                <a:spcPts val="600"/>
              </a:spcBef>
              <a:buFont typeface="+mj-lt"/>
              <a:buAutoNum type="arabicPeriod"/>
            </a:pPr>
            <a:r>
              <a:rPr lang="sr-Latn-RS" sz="1000" b="1" baseline="0" dirty="0">
                <a:solidFill>
                  <a:srgbClr val="000066"/>
                </a:solidFill>
                <a:latin typeface="Arial" panose="020B0604020202020204" pitchFamily="34" charset="0"/>
                <a:cs typeface="Arial" panose="020B0604020202020204" pitchFamily="34" charset="0"/>
              </a:rPr>
              <a:t>Auditivni efekti</a:t>
            </a:r>
            <a:r>
              <a:rPr lang="sr-Latn-RS" sz="1000" baseline="0" dirty="0">
                <a:solidFill>
                  <a:srgbClr val="000066"/>
                </a:solidFill>
                <a:latin typeface="Arial" panose="020B0604020202020204" pitchFamily="34" charset="0"/>
                <a:cs typeface="Arial" panose="020B0604020202020204" pitchFamily="34" charset="0"/>
              </a:rPr>
              <a:t> dovode do oštećenja sluha. </a:t>
            </a:r>
          </a:p>
          <a:p>
            <a:pPr marL="184150" lvl="2" indent="-6350" algn="just">
              <a:spcBef>
                <a:spcPts val="600"/>
              </a:spcBef>
            </a:pPr>
            <a:r>
              <a:rPr lang="sr-Latn-RS" sz="1000" baseline="0" dirty="0">
                <a:solidFill>
                  <a:srgbClr val="000066"/>
                </a:solidFill>
                <a:latin typeface="Arial" panose="020B0604020202020204" pitchFamily="34" charset="0"/>
                <a:cs typeface="Arial" panose="020B0604020202020204" pitchFamily="34" charset="0"/>
              </a:rPr>
              <a:t>Veoma jaka kratkotrajna buka može da stvori teške patološke promene i tada se radi o AKUTNOJ AKUSTIČKOJ TRAUMI. </a:t>
            </a:r>
          </a:p>
          <a:p>
            <a:pPr marL="184150" lvl="2" indent="-6350" algn="just">
              <a:spcBef>
                <a:spcPts val="600"/>
              </a:spcBef>
            </a:pPr>
            <a:r>
              <a:rPr lang="sr-Latn-RS" sz="1000" baseline="0" dirty="0">
                <a:solidFill>
                  <a:srgbClr val="000066"/>
                </a:solidFill>
                <a:latin typeface="Arial" panose="020B0604020202020204" pitchFamily="34" charset="0"/>
                <a:cs typeface="Arial" panose="020B0604020202020204" pitchFamily="34" charset="0"/>
              </a:rPr>
              <a:t>Niži nivoi buke posle duže izloženosti dovode do HRONIČNE AKUSTIČKE TRAUME.  </a:t>
            </a:r>
          </a:p>
          <a:p>
            <a:pPr marL="184150" lvl="2" indent="-6350" algn="just">
              <a:spcBef>
                <a:spcPts val="600"/>
              </a:spcBef>
            </a:pPr>
            <a:r>
              <a:rPr lang="sr-Latn-RS" sz="1000" baseline="0" dirty="0">
                <a:solidFill>
                  <a:srgbClr val="000066"/>
                </a:solidFill>
                <a:latin typeface="Arial" panose="020B0604020202020204" pitchFamily="34" charset="0"/>
                <a:cs typeface="Arial" panose="020B0604020202020204" pitchFamily="34" charset="0"/>
              </a:rPr>
              <a:t>Oštećenje unutrašnjeg uva se odvija gotovo isključivo na nivou čulnih ćelija i perifernih nervnih završetaka. </a:t>
            </a:r>
            <a:r>
              <a:rPr lang="it-IT" sz="1000" baseline="0" dirty="0">
                <a:solidFill>
                  <a:srgbClr val="000066"/>
                </a:solidFill>
                <a:latin typeface="Arial" panose="020B0604020202020204" pitchFamily="34" charset="0"/>
                <a:cs typeface="Arial" panose="020B0604020202020204" pitchFamily="34" charset="0"/>
              </a:rPr>
              <a:t>Jednom propala ćelija se više ne regeneriše</a:t>
            </a:r>
            <a:r>
              <a:rPr lang="sr-Latn-RS" sz="1000" baseline="0" dirty="0">
                <a:solidFill>
                  <a:srgbClr val="000066"/>
                </a:solidFill>
                <a:latin typeface="Arial" panose="020B0604020202020204" pitchFamily="34" charset="0"/>
                <a:cs typeface="Arial" panose="020B0604020202020204" pitchFamily="34" charset="0"/>
              </a:rPr>
              <a:t>. </a:t>
            </a:r>
          </a:p>
          <a:p>
            <a:pPr marL="184150" lvl="2" indent="-6350" algn="just">
              <a:spcBef>
                <a:spcPts val="600"/>
              </a:spcBef>
            </a:pPr>
            <a:r>
              <a:rPr lang="sr-Latn-RS" sz="1000" baseline="0" dirty="0">
                <a:solidFill>
                  <a:srgbClr val="000066"/>
                </a:solidFill>
                <a:latin typeface="Arial" panose="020B0604020202020204" pitchFamily="34" charset="0"/>
                <a:cs typeface="Arial" panose="020B0604020202020204" pitchFamily="34" charset="0"/>
              </a:rPr>
              <a:t>Takođe, pri nagloj i jakoj buci, može doći do oštećenja struktura srednjeg uva i bubne opne.</a:t>
            </a:r>
          </a:p>
          <a:p>
            <a:pPr marL="184150" lvl="1" indent="-184150" algn="just">
              <a:spcBef>
                <a:spcPts val="600"/>
              </a:spcBef>
              <a:buFont typeface="+mj-lt"/>
              <a:buAutoNum type="arabicPeriod"/>
            </a:pPr>
            <a:r>
              <a:rPr lang="sr-Latn-RS" sz="1000" b="1" baseline="0" dirty="0">
                <a:solidFill>
                  <a:srgbClr val="000066"/>
                </a:solidFill>
                <a:latin typeface="Arial" panose="020B0604020202020204" pitchFamily="34" charset="0"/>
                <a:cs typeface="Arial" panose="020B0604020202020204" pitchFamily="34" charset="0"/>
              </a:rPr>
              <a:t>Ekstra-auditivni efekti</a:t>
            </a:r>
            <a:r>
              <a:rPr lang="sr-Latn-RS" sz="1000" baseline="0" dirty="0">
                <a:solidFill>
                  <a:srgbClr val="000066"/>
                </a:solidFill>
                <a:latin typeface="Arial" panose="020B0604020202020204" pitchFamily="34" charset="0"/>
                <a:cs typeface="Arial" panose="020B0604020202020204" pitchFamily="34" charset="0"/>
              </a:rPr>
              <a:t> dovode do promena fizioloških funkcija i rada mnogih ljudskih organa i sistema, kao i do promena u psihičkoj sferi.</a:t>
            </a:r>
            <a:endParaRPr lang="en-US" sz="1000" dirty="0">
              <a:solidFill>
                <a:srgbClr val="000066"/>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0"/>
          </p:nvPr>
        </p:nvSpPr>
        <p:spPr/>
        <p:txBody>
          <a:bodyPr/>
          <a:lstStyle/>
          <a:p>
            <a:fld id="{C928A839-252E-4E3E-AC79-B42445092DC9}" type="slidenum">
              <a:rPr lang="en-US" smtClean="0"/>
              <a:pPr/>
              <a:t>3</a:t>
            </a:fld>
            <a:endParaRPr lang="en-US" dirty="0"/>
          </a:p>
        </p:txBody>
      </p:sp>
    </p:spTree>
    <p:extLst>
      <p:ext uri="{BB962C8B-B14F-4D97-AF65-F5344CB8AC3E}">
        <p14:creationId xmlns:p14="http://schemas.microsoft.com/office/powerpoint/2010/main" val="3527023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720725"/>
            <a:ext cx="4603750" cy="3454400"/>
          </a:xfrm>
        </p:spPr>
      </p:sp>
      <p:sp>
        <p:nvSpPr>
          <p:cNvPr id="3" name="Notes Placeholder 2"/>
          <p:cNvSpPr>
            <a:spLocks noGrp="1"/>
          </p:cNvSpPr>
          <p:nvPr>
            <p:ph type="body" idx="1"/>
          </p:nvPr>
        </p:nvSpPr>
        <p:spPr>
          <a:xfrm>
            <a:off x="709930" y="4500000"/>
            <a:ext cx="5679440" cy="4185213"/>
          </a:xfrm>
        </p:spPr>
        <p:txBody>
          <a:bodyPr>
            <a:normAutofit/>
          </a:bodyPr>
          <a:lstStyle/>
          <a:p>
            <a:pPr algn="just">
              <a:spcBef>
                <a:spcPts val="600"/>
              </a:spcBef>
            </a:pPr>
            <a:r>
              <a:rPr lang="vi-VN" sz="1000" dirty="0">
                <a:solidFill>
                  <a:srgbClr val="000066"/>
                </a:solidFill>
                <a:latin typeface="Arial" panose="020B0604020202020204" pitchFamily="34" charset="0"/>
                <a:cs typeface="Arial" panose="020B0604020202020204" pitchFamily="34" charset="0"/>
              </a:rPr>
              <a:t>Pod </a:t>
            </a:r>
            <a:r>
              <a:rPr lang="vi-VN" sz="1000" b="1" dirty="0">
                <a:solidFill>
                  <a:srgbClr val="800000"/>
                </a:solidFill>
                <a:latin typeface="Arial" panose="020B0604020202020204" pitchFamily="34" charset="0"/>
                <a:cs typeface="Arial" panose="020B0604020202020204" pitchFamily="34" charset="0"/>
              </a:rPr>
              <a:t>akustičkom traumom </a:t>
            </a:r>
            <a:r>
              <a:rPr lang="sr-Latn-RS" sz="1000" dirty="0">
                <a:solidFill>
                  <a:srgbClr val="000066"/>
                </a:solidFill>
                <a:latin typeface="Arial" panose="020B0604020202020204" pitchFamily="34" charset="0"/>
                <a:cs typeface="Arial" panose="020B0604020202020204" pitchFamily="34" charset="0"/>
              </a:rPr>
              <a:t>se </a:t>
            </a:r>
            <a:r>
              <a:rPr lang="vi-VN" sz="1000" dirty="0">
                <a:solidFill>
                  <a:srgbClr val="000066"/>
                </a:solidFill>
                <a:latin typeface="Arial" panose="020B0604020202020204" pitchFamily="34" charset="0"/>
                <a:cs typeface="Arial" panose="020B0604020202020204" pitchFamily="34" charset="0"/>
              </a:rPr>
              <a:t>podrazumeva oštećenje unutrašnjeg uva </a:t>
            </a:r>
            <a:r>
              <a:rPr lang="sr-Latn-RS" sz="1000" dirty="0">
                <a:solidFill>
                  <a:srgbClr val="000066"/>
                </a:solidFill>
                <a:latin typeface="Arial" panose="020B0604020202020204" pitchFamily="34" charset="0"/>
                <a:cs typeface="Arial" panose="020B0604020202020204" pitchFamily="34" charset="0"/>
              </a:rPr>
              <a:t>pod </a:t>
            </a:r>
            <a:r>
              <a:rPr lang="vi-VN" sz="1000" dirty="0">
                <a:solidFill>
                  <a:srgbClr val="000066"/>
                </a:solidFill>
                <a:latin typeface="Arial" panose="020B0604020202020204" pitchFamily="34" charset="0"/>
                <a:cs typeface="Arial" panose="020B0604020202020204" pitchFamily="34" charset="0"/>
              </a:rPr>
              <a:t>dejstvom</a:t>
            </a:r>
            <a:r>
              <a:rPr lang="sr-Latn-RS" sz="1000" dirty="0">
                <a:solidFill>
                  <a:srgbClr val="000066"/>
                </a:solidFill>
                <a:latin typeface="Arial" panose="020B0604020202020204" pitchFamily="34" charset="0"/>
                <a:cs typeface="Arial" panose="020B0604020202020204" pitchFamily="34" charset="0"/>
              </a:rPr>
              <a:t> </a:t>
            </a:r>
            <a:r>
              <a:rPr lang="vi-VN" sz="1000" dirty="0">
                <a:solidFill>
                  <a:srgbClr val="000066"/>
                </a:solidFill>
                <a:latin typeface="Arial" panose="020B0604020202020204" pitchFamily="34" charset="0"/>
                <a:cs typeface="Arial" panose="020B0604020202020204" pitchFamily="34" charset="0"/>
              </a:rPr>
              <a:t>zvuka određene jačine i frekvencije. Veoma jak zvuk može trajno </a:t>
            </a:r>
            <a:r>
              <a:rPr lang="sr-Latn-RS" sz="1000" dirty="0">
                <a:solidFill>
                  <a:srgbClr val="000066"/>
                </a:solidFill>
                <a:latin typeface="Arial" panose="020B0604020202020204" pitchFamily="34" charset="0"/>
                <a:cs typeface="Arial" panose="020B0604020202020204" pitchFamily="34" charset="0"/>
              </a:rPr>
              <a:t>da </a:t>
            </a:r>
            <a:r>
              <a:rPr lang="vi-VN" sz="1000" dirty="0">
                <a:solidFill>
                  <a:srgbClr val="000066"/>
                </a:solidFill>
                <a:latin typeface="Arial" panose="020B0604020202020204" pitchFamily="34" charset="0"/>
                <a:cs typeface="Arial" panose="020B0604020202020204" pitchFamily="34" charset="0"/>
              </a:rPr>
              <a:t>ošteti sluh. Dolazi do</a:t>
            </a:r>
            <a:r>
              <a:rPr lang="sr-Latn-RS" sz="1000" dirty="0">
                <a:solidFill>
                  <a:srgbClr val="000066"/>
                </a:solidFill>
                <a:latin typeface="Arial" panose="020B0604020202020204" pitchFamily="34" charset="0"/>
                <a:cs typeface="Arial" panose="020B0604020202020204" pitchFamily="34" charset="0"/>
              </a:rPr>
              <a:t> </a:t>
            </a:r>
            <a:r>
              <a:rPr lang="vi-VN" sz="1000" dirty="0">
                <a:solidFill>
                  <a:srgbClr val="000066"/>
                </a:solidFill>
                <a:latin typeface="Arial" panose="020B0604020202020204" pitchFamily="34" charset="0"/>
                <a:cs typeface="Arial" panose="020B0604020202020204" pitchFamily="34" charset="0"/>
              </a:rPr>
              <a:t>oštećenja i gubitka senzornih ćelija i to najviše u delu kohlee gde se </a:t>
            </a:r>
            <a:r>
              <a:rPr lang="sr-Latn-RS" sz="1000" dirty="0">
                <a:solidFill>
                  <a:srgbClr val="000066"/>
                </a:solidFill>
                <a:latin typeface="Arial" panose="020B0604020202020204" pitchFamily="34" charset="0"/>
                <a:cs typeface="Arial" panose="020B0604020202020204" pitchFamily="34" charset="0"/>
              </a:rPr>
              <a:t>primaju </a:t>
            </a:r>
            <a:r>
              <a:rPr lang="vi-VN" sz="1000" dirty="0">
                <a:solidFill>
                  <a:srgbClr val="000066"/>
                </a:solidFill>
                <a:latin typeface="Arial" panose="020B0604020202020204" pitchFamily="34" charset="0"/>
                <a:cs typeface="Arial" panose="020B0604020202020204" pitchFamily="34" charset="0"/>
              </a:rPr>
              <a:t>visoke frekvencije.</a:t>
            </a:r>
          </a:p>
          <a:p>
            <a:pPr algn="just">
              <a:spcBef>
                <a:spcPts val="600"/>
              </a:spcBef>
            </a:pPr>
            <a:r>
              <a:rPr lang="sr-Latn-RS" sz="1000" dirty="0">
                <a:solidFill>
                  <a:srgbClr val="000066"/>
                </a:solidFill>
                <a:latin typeface="Arial" panose="020B0604020202020204" pitchFamily="34" charset="0"/>
                <a:cs typeface="Arial" panose="020B0604020202020204" pitchFamily="34" charset="0"/>
              </a:rPr>
              <a:t>Prema </a:t>
            </a:r>
            <a:r>
              <a:rPr lang="vi-VN" sz="1000" dirty="0">
                <a:solidFill>
                  <a:srgbClr val="000066"/>
                </a:solidFill>
                <a:latin typeface="Arial" panose="020B0604020202020204" pitchFamily="34" charset="0"/>
                <a:cs typeface="Arial" panose="020B0604020202020204" pitchFamily="34" charset="0"/>
              </a:rPr>
              <a:t>jačin</a:t>
            </a:r>
            <a:r>
              <a:rPr lang="sr-Latn-RS" sz="1000" dirty="0">
                <a:solidFill>
                  <a:srgbClr val="000066"/>
                </a:solidFill>
                <a:latin typeface="Arial" panose="020B0604020202020204" pitchFamily="34" charset="0"/>
                <a:cs typeface="Arial" panose="020B0604020202020204" pitchFamily="34" charset="0"/>
              </a:rPr>
              <a:t>i</a:t>
            </a:r>
            <a:r>
              <a:rPr lang="vi-VN" sz="1000" dirty="0">
                <a:solidFill>
                  <a:srgbClr val="000066"/>
                </a:solidFill>
                <a:latin typeface="Arial" panose="020B0604020202020204" pitchFamily="34" charset="0"/>
                <a:cs typeface="Arial" panose="020B0604020202020204" pitchFamily="34" charset="0"/>
              </a:rPr>
              <a:t> zvuka i </a:t>
            </a:r>
            <a:r>
              <a:rPr lang="sr-Latn-RS" sz="1000" dirty="0">
                <a:solidFill>
                  <a:srgbClr val="000066"/>
                </a:solidFill>
                <a:latin typeface="Arial" panose="020B0604020202020204" pitchFamily="34" charset="0"/>
                <a:cs typeface="Arial" panose="020B0604020202020204" pitchFamily="34" charset="0"/>
              </a:rPr>
              <a:t>vremenu</a:t>
            </a:r>
            <a:r>
              <a:rPr lang="vi-VN" sz="1000" dirty="0">
                <a:solidFill>
                  <a:srgbClr val="000066"/>
                </a:solidFill>
                <a:latin typeface="Arial" panose="020B0604020202020204" pitchFamily="34" charset="0"/>
                <a:cs typeface="Arial" panose="020B0604020202020204" pitchFamily="34" charset="0"/>
              </a:rPr>
              <a:t> </a:t>
            </a:r>
            <a:r>
              <a:rPr lang="sr-Latn-RS" sz="1000" dirty="0">
                <a:solidFill>
                  <a:srgbClr val="000066"/>
                </a:solidFill>
                <a:latin typeface="Arial" panose="020B0604020202020204" pitchFamily="34" charset="0"/>
                <a:cs typeface="Arial" panose="020B0604020202020204" pitchFamily="34" charset="0"/>
              </a:rPr>
              <a:t>izloženosti</a:t>
            </a:r>
            <a:r>
              <a:rPr lang="vi-VN" sz="1000" dirty="0">
                <a:solidFill>
                  <a:srgbClr val="000066"/>
                </a:solidFill>
                <a:latin typeface="Arial" panose="020B0604020202020204" pitchFamily="34" charset="0"/>
                <a:cs typeface="Arial" panose="020B0604020202020204" pitchFamily="34" charset="0"/>
              </a:rPr>
              <a:t>, akustičk</a:t>
            </a:r>
            <a:r>
              <a:rPr lang="sr-Latn-RS" sz="1000" dirty="0">
                <a:solidFill>
                  <a:srgbClr val="000066"/>
                </a:solidFill>
                <a:latin typeface="Arial" panose="020B0604020202020204" pitchFamily="34" charset="0"/>
                <a:cs typeface="Arial" panose="020B0604020202020204" pitchFamily="34" charset="0"/>
              </a:rPr>
              <a:t>a</a:t>
            </a:r>
            <a:r>
              <a:rPr lang="vi-VN" sz="1000" dirty="0">
                <a:solidFill>
                  <a:srgbClr val="000066"/>
                </a:solidFill>
                <a:latin typeface="Arial" panose="020B0604020202020204" pitchFamily="34" charset="0"/>
                <a:cs typeface="Arial" panose="020B0604020202020204" pitchFamily="34" charset="0"/>
              </a:rPr>
              <a:t> traum</a:t>
            </a:r>
            <a:r>
              <a:rPr lang="sr-Latn-RS" sz="1000" dirty="0">
                <a:solidFill>
                  <a:srgbClr val="000066"/>
                </a:solidFill>
                <a:latin typeface="Arial" panose="020B0604020202020204" pitchFamily="34" charset="0"/>
                <a:cs typeface="Arial" panose="020B0604020202020204" pitchFamily="34" charset="0"/>
              </a:rPr>
              <a:t>a</a:t>
            </a:r>
            <a:r>
              <a:rPr lang="vi-VN" sz="1000" dirty="0">
                <a:solidFill>
                  <a:srgbClr val="000066"/>
                </a:solidFill>
                <a:latin typeface="Arial" panose="020B0604020202020204" pitchFamily="34" charset="0"/>
                <a:cs typeface="Arial" panose="020B0604020202020204" pitchFamily="34" charset="0"/>
              </a:rPr>
              <a:t> </a:t>
            </a:r>
            <a:r>
              <a:rPr lang="sr-Latn-RS" sz="1000" dirty="0">
                <a:solidFill>
                  <a:srgbClr val="000066"/>
                </a:solidFill>
                <a:latin typeface="Arial" panose="020B0604020202020204" pitchFamily="34" charset="0"/>
                <a:cs typeface="Arial" panose="020B0604020202020204" pitchFamily="34" charset="0"/>
              </a:rPr>
              <a:t>može biti</a:t>
            </a:r>
            <a:r>
              <a:rPr lang="vi-VN" sz="1000" dirty="0">
                <a:solidFill>
                  <a:srgbClr val="000066"/>
                </a:solidFill>
                <a:latin typeface="Arial" panose="020B0604020202020204" pitchFamily="34" charset="0"/>
                <a:cs typeface="Arial" panose="020B0604020202020204" pitchFamily="34" charset="0"/>
              </a:rPr>
              <a:t> </a:t>
            </a:r>
            <a:r>
              <a:rPr lang="vi-VN" sz="1000" b="1" dirty="0">
                <a:solidFill>
                  <a:srgbClr val="000066"/>
                </a:solidFill>
                <a:latin typeface="Arial" panose="020B0604020202020204" pitchFamily="34" charset="0"/>
                <a:cs typeface="Arial" panose="020B0604020202020204" pitchFamily="34" charset="0"/>
              </a:rPr>
              <a:t>akutn</a:t>
            </a:r>
            <a:r>
              <a:rPr lang="sr-Latn-RS" sz="1000" b="1" dirty="0">
                <a:solidFill>
                  <a:srgbClr val="000066"/>
                </a:solidFill>
                <a:latin typeface="Arial" panose="020B0604020202020204" pitchFamily="34" charset="0"/>
                <a:cs typeface="Arial" panose="020B0604020202020204" pitchFamily="34" charset="0"/>
              </a:rPr>
              <a:t>a</a:t>
            </a:r>
            <a:r>
              <a:rPr lang="vi-VN" sz="1000" dirty="0">
                <a:solidFill>
                  <a:srgbClr val="000066"/>
                </a:solidFill>
                <a:latin typeface="Arial" panose="020B0604020202020204" pitchFamily="34" charset="0"/>
                <a:cs typeface="Arial" panose="020B0604020202020204" pitchFamily="34" charset="0"/>
              </a:rPr>
              <a:t> i </a:t>
            </a:r>
            <a:r>
              <a:rPr lang="vi-VN" sz="1000" b="1" dirty="0">
                <a:solidFill>
                  <a:srgbClr val="000066"/>
                </a:solidFill>
                <a:latin typeface="Arial" panose="020B0604020202020204" pitchFamily="34" charset="0"/>
                <a:cs typeface="Arial" panose="020B0604020202020204" pitchFamily="34" charset="0"/>
              </a:rPr>
              <a:t>hroničn</a:t>
            </a:r>
            <a:r>
              <a:rPr lang="sr-Latn-RS" sz="1000" b="1" dirty="0">
                <a:solidFill>
                  <a:srgbClr val="000066"/>
                </a:solidFill>
                <a:latin typeface="Arial" panose="020B0604020202020204" pitchFamily="34" charset="0"/>
                <a:cs typeface="Arial" panose="020B0604020202020204" pitchFamily="34" charset="0"/>
              </a:rPr>
              <a:t>a</a:t>
            </a:r>
            <a:r>
              <a:rPr lang="vi-VN" sz="1000" dirty="0">
                <a:solidFill>
                  <a:srgbClr val="000066"/>
                </a:solidFill>
                <a:latin typeface="Arial" panose="020B0604020202020204" pitchFamily="34" charset="0"/>
                <a:cs typeface="Arial" panose="020B0604020202020204" pitchFamily="34" charset="0"/>
              </a:rPr>
              <a:t>.</a:t>
            </a:r>
          </a:p>
          <a:p>
            <a:pPr algn="just">
              <a:spcBef>
                <a:spcPts val="600"/>
              </a:spcBef>
            </a:pPr>
            <a:r>
              <a:rPr lang="sr-Latn-RS" sz="1000" b="1" dirty="0">
                <a:solidFill>
                  <a:srgbClr val="800000"/>
                </a:solidFill>
                <a:latin typeface="Arial" panose="020B0604020202020204" pitchFamily="34" charset="0"/>
                <a:cs typeface="Arial" panose="020B0604020202020204" pitchFamily="34" charset="0"/>
              </a:rPr>
              <a:t>Akutna akustička trauma </a:t>
            </a:r>
            <a:r>
              <a:rPr lang="sr-Latn-RS" sz="1000" dirty="0">
                <a:solidFill>
                  <a:srgbClr val="000066"/>
                </a:solidFill>
                <a:latin typeface="Arial" panose="020B0604020202020204" pitchFamily="34" charset="0"/>
                <a:cs typeface="Arial" panose="020B0604020202020204" pitchFamily="34" charset="0"/>
              </a:rPr>
              <a:t>n</a:t>
            </a:r>
            <a:r>
              <a:rPr lang="vi-VN" sz="1000" dirty="0">
                <a:solidFill>
                  <a:srgbClr val="000066"/>
                </a:solidFill>
                <a:latin typeface="Arial" panose="020B0604020202020204" pitchFamily="34" charset="0"/>
                <a:cs typeface="Arial" panose="020B0604020202020204" pitchFamily="34" charset="0"/>
              </a:rPr>
              <a:t>astaje usled jedokratnog, kratkotrajnog dejstva zvuka </a:t>
            </a:r>
            <a:r>
              <a:rPr lang="sr-Latn-RS" sz="1000" dirty="0">
                <a:solidFill>
                  <a:srgbClr val="000066"/>
                </a:solidFill>
                <a:latin typeface="Arial" panose="020B0604020202020204" pitchFamily="34" charset="0"/>
                <a:cs typeface="Arial" panose="020B0604020202020204" pitchFamily="34" charset="0"/>
              </a:rPr>
              <a:t>velike jačine </a:t>
            </a:r>
            <a:r>
              <a:rPr lang="vi-VN" sz="1000" dirty="0">
                <a:solidFill>
                  <a:srgbClr val="000066"/>
                </a:solidFill>
                <a:latin typeface="Arial" panose="020B0604020202020204" pitchFamily="34" charset="0"/>
                <a:cs typeface="Arial" panose="020B0604020202020204" pitchFamily="34" charset="0"/>
              </a:rPr>
              <a:t>i visoke</a:t>
            </a:r>
            <a:r>
              <a:rPr lang="sr-Latn-RS" sz="1000" dirty="0">
                <a:solidFill>
                  <a:srgbClr val="000066"/>
                </a:solidFill>
                <a:latin typeface="Arial" panose="020B0604020202020204" pitchFamily="34" charset="0"/>
                <a:cs typeface="Arial" panose="020B0604020202020204" pitchFamily="34" charset="0"/>
              </a:rPr>
              <a:t> </a:t>
            </a:r>
            <a:r>
              <a:rPr lang="vi-VN" sz="1000" dirty="0">
                <a:solidFill>
                  <a:srgbClr val="000066"/>
                </a:solidFill>
                <a:latin typeface="Arial" panose="020B0604020202020204" pitchFamily="34" charset="0"/>
                <a:cs typeface="Arial" panose="020B0604020202020204" pitchFamily="34" charset="0"/>
              </a:rPr>
              <a:t>frekvencije</a:t>
            </a:r>
            <a:r>
              <a:rPr lang="sr-Latn-RS" sz="1000" dirty="0">
                <a:solidFill>
                  <a:srgbClr val="000066"/>
                </a:solidFill>
                <a:latin typeface="Arial" panose="020B0604020202020204" pitchFamily="34" charset="0"/>
                <a:cs typeface="Arial" panose="020B0604020202020204" pitchFamily="34" charset="0"/>
              </a:rPr>
              <a:t>, najčešće oko 2000 Hz</a:t>
            </a:r>
            <a:r>
              <a:rPr lang="vi-VN" sz="1000" dirty="0">
                <a:solidFill>
                  <a:srgbClr val="000066"/>
                </a:solidFill>
                <a:latin typeface="Arial" panose="020B0604020202020204" pitchFamily="34" charset="0"/>
                <a:cs typeface="Arial" panose="020B0604020202020204" pitchFamily="34" charset="0"/>
              </a:rPr>
              <a:t>. Do akutne akustičke traume dovodi prasak (pucanj iz vatrenog oružja, pisak lokomotive</a:t>
            </a:r>
            <a:r>
              <a:rPr lang="sr-Latn-RS" sz="1000" dirty="0">
                <a:solidFill>
                  <a:srgbClr val="000066"/>
                </a:solidFill>
                <a:latin typeface="Arial" panose="020B0604020202020204" pitchFamily="34" charset="0"/>
                <a:cs typeface="Arial" panose="020B0604020202020204" pitchFamily="34" charset="0"/>
              </a:rPr>
              <a:t>, buka mlaznih aviona</a:t>
            </a:r>
            <a:r>
              <a:rPr lang="vi-VN" sz="1000" dirty="0">
                <a:solidFill>
                  <a:srgbClr val="000066"/>
                </a:solidFill>
                <a:latin typeface="Arial" panose="020B0604020202020204" pitchFamily="34" charset="0"/>
                <a:cs typeface="Arial" panose="020B0604020202020204" pitchFamily="34" charset="0"/>
              </a:rPr>
              <a:t>) </a:t>
            </a:r>
            <a:r>
              <a:rPr lang="sr-Latn-RS" sz="1000" dirty="0">
                <a:solidFill>
                  <a:srgbClr val="000066"/>
                </a:solidFill>
                <a:latin typeface="Arial" panose="020B0604020202020204" pitchFamily="34" charset="0"/>
                <a:cs typeface="Arial" panose="020B0604020202020204" pitchFamily="34" charset="0"/>
              </a:rPr>
              <a:t>nivoa </a:t>
            </a:r>
            <a:r>
              <a:rPr lang="vi-VN" sz="1000" dirty="0">
                <a:solidFill>
                  <a:srgbClr val="000066"/>
                </a:solidFill>
                <a:latin typeface="Arial" panose="020B0604020202020204" pitchFamily="34" charset="0"/>
                <a:cs typeface="Arial" panose="020B0604020202020204" pitchFamily="34" charset="0"/>
              </a:rPr>
              <a:t>oko</a:t>
            </a:r>
            <a:r>
              <a:rPr lang="sr-Latn-RS" sz="1000" dirty="0">
                <a:solidFill>
                  <a:srgbClr val="000066"/>
                </a:solidFill>
                <a:latin typeface="Arial" panose="020B0604020202020204" pitchFamily="34" charset="0"/>
                <a:cs typeface="Arial" panose="020B0604020202020204" pitchFamily="34" charset="0"/>
              </a:rPr>
              <a:t> </a:t>
            </a:r>
            <a:r>
              <a:rPr lang="vi-VN" sz="1000" dirty="0">
                <a:solidFill>
                  <a:srgbClr val="000066"/>
                </a:solidFill>
                <a:latin typeface="Arial" panose="020B0604020202020204" pitchFamily="34" charset="0"/>
                <a:cs typeface="Arial" panose="020B0604020202020204" pitchFamily="34" charset="0"/>
              </a:rPr>
              <a:t>150-180 dB koji </a:t>
            </a:r>
            <a:r>
              <a:rPr lang="sr-Latn-RS" sz="1000" dirty="0">
                <a:solidFill>
                  <a:srgbClr val="000066"/>
                </a:solidFill>
                <a:latin typeface="Arial" panose="020B0604020202020204" pitchFamily="34" charset="0"/>
                <a:cs typeface="Arial" panose="020B0604020202020204" pitchFamily="34" charset="0"/>
              </a:rPr>
              <a:t>traje veoma kratko, </a:t>
            </a:r>
            <a:r>
              <a:rPr lang="vi-VN" sz="1000" dirty="0">
                <a:solidFill>
                  <a:srgbClr val="000066"/>
                </a:solidFill>
                <a:latin typeface="Arial" panose="020B0604020202020204" pitchFamily="34" charset="0"/>
                <a:cs typeface="Arial" panose="020B0604020202020204" pitchFamily="34" charset="0"/>
              </a:rPr>
              <a:t>kao i ekspolozija, kada osim buke deluje i blast</a:t>
            </a:r>
            <a:r>
              <a:rPr lang="sr-Latn-RS" sz="1000" dirty="0">
                <a:solidFill>
                  <a:srgbClr val="000066"/>
                </a:solidFill>
                <a:latin typeface="Arial" panose="020B0604020202020204" pitchFamily="34" charset="0"/>
                <a:cs typeface="Arial" panose="020B0604020202020204" pitchFamily="34" charset="0"/>
              </a:rPr>
              <a:t>.</a:t>
            </a:r>
          </a:p>
          <a:p>
            <a:pPr algn="just">
              <a:spcBef>
                <a:spcPts val="600"/>
              </a:spcBef>
            </a:pPr>
            <a:r>
              <a:rPr lang="sr-Latn-RS" sz="1000" dirty="0">
                <a:solidFill>
                  <a:srgbClr val="000066"/>
                </a:solidFill>
                <a:latin typeface="Arial" panose="020B0604020202020204" pitchFamily="34" charset="0"/>
                <a:cs typeface="Arial" panose="020B0604020202020204" pitchFamily="34" charset="0"/>
              </a:rPr>
              <a:t>Simptomi koji</a:t>
            </a:r>
            <a:r>
              <a:rPr lang="sr-Latn-RS" sz="1000" baseline="0" dirty="0">
                <a:solidFill>
                  <a:srgbClr val="000066"/>
                </a:solidFill>
                <a:latin typeface="Arial" panose="020B0604020202020204" pitchFamily="34" charset="0"/>
                <a:cs typeface="Arial" panose="020B0604020202020204" pitchFamily="34" charset="0"/>
              </a:rPr>
              <a:t> se javljaju pri akutnoj traumi su osećaj zujanja u jednom ili oba uva (tinutus), osećaj oslabljenog sluha i nagluvosti, kao i kratkotrajni bol.</a:t>
            </a:r>
          </a:p>
          <a:p>
            <a:pPr marL="0" marR="0" indent="0" algn="just" defTabSz="914400" rtl="0" eaLnBrk="1" fontAlgn="base" latinLnBrk="0" hangingPunct="1">
              <a:spcBef>
                <a:spcPts val="600"/>
              </a:spcBef>
              <a:spcAft>
                <a:spcPct val="0"/>
              </a:spcAft>
              <a:buClrTx/>
              <a:buSzTx/>
              <a:buFontTx/>
              <a:buNone/>
              <a:tabLst/>
              <a:defRPr/>
            </a:pPr>
            <a:r>
              <a:rPr lang="sr-Latn-RS" sz="1000" dirty="0">
                <a:solidFill>
                  <a:srgbClr val="000066"/>
                </a:solidFill>
                <a:latin typeface="Arial" panose="020B0604020202020204" pitchFamily="34" charset="0"/>
                <a:cs typeface="Arial" panose="020B0604020202020204" pitchFamily="34" charset="0"/>
              </a:rPr>
              <a:t>Oštećenja sluha se utvrđuju ispitivanjima čiji je ishod audiogram - pokazuje pad praga čujnosti u funkciji frekvencije. </a:t>
            </a:r>
            <a:endParaRPr lang="sr-Latn-RS" sz="1000" baseline="0" dirty="0">
              <a:solidFill>
                <a:srgbClr val="000066"/>
              </a:solidFill>
              <a:latin typeface="Arial" panose="020B0604020202020204" pitchFamily="34" charset="0"/>
              <a:cs typeface="Arial" panose="020B0604020202020204" pitchFamily="34" charset="0"/>
            </a:endParaRPr>
          </a:p>
          <a:p>
            <a:pPr algn="just">
              <a:spcBef>
                <a:spcPts val="600"/>
              </a:spcBef>
            </a:pPr>
            <a:r>
              <a:rPr lang="sr-Latn-RS" sz="1000" dirty="0">
                <a:solidFill>
                  <a:srgbClr val="000066"/>
                </a:solidFill>
                <a:latin typeface="Arial" panose="020B0604020202020204" pitchFamily="34" charset="0"/>
                <a:cs typeface="Arial" panose="020B0604020202020204" pitchFamily="34" charset="0"/>
              </a:rPr>
              <a:t>Audiometrijskim ispitivanjem se uočava pad osetljivosti zvuka frekvencije 4000 Hz koji je obostran ili jednostran u zavisnosti sa koje je strane zvuk dolazio.</a:t>
            </a:r>
          </a:p>
          <a:p>
            <a:pPr algn="just">
              <a:spcBef>
                <a:spcPts val="600"/>
              </a:spcBef>
            </a:pPr>
            <a:r>
              <a:rPr lang="sr-Latn-RS" sz="1000" b="1" dirty="0">
                <a:solidFill>
                  <a:srgbClr val="800000"/>
                </a:solidFill>
                <a:latin typeface="Arial" panose="020B0604020202020204" pitchFamily="34" charset="0"/>
                <a:cs typeface="Arial" panose="020B0604020202020204" pitchFamily="34" charset="0"/>
              </a:rPr>
              <a:t>Hronična akustička trauma </a:t>
            </a:r>
            <a:r>
              <a:rPr lang="sr-Latn-RS" sz="1000" dirty="0">
                <a:solidFill>
                  <a:srgbClr val="000066"/>
                </a:solidFill>
                <a:latin typeface="Arial" panose="020B0604020202020204" pitchFamily="34" charset="0"/>
                <a:cs typeface="Arial" panose="020B0604020202020204" pitchFamily="34" charset="0"/>
              </a:rPr>
              <a:t>je posledica dugotrajnog kumulativnog dejstva buke, kao što je to slučaj npr. sa  bukom u proizvodnim pogonima tokom višegodišnjeg rada zaposlenih.</a:t>
            </a:r>
          </a:p>
          <a:p>
            <a:pPr marL="0" marR="0" indent="0" algn="just" defTabSz="914400" rtl="0" eaLnBrk="1" fontAlgn="auto" latinLnBrk="0" hangingPunct="1">
              <a:spcBef>
                <a:spcPts val="600"/>
              </a:spcBef>
              <a:buClrTx/>
              <a:buSzTx/>
              <a:buFontTx/>
              <a:buNone/>
              <a:tabLst/>
              <a:defRPr/>
            </a:pPr>
            <a:r>
              <a:rPr lang="sr-Latn-RS" sz="1000" dirty="0">
                <a:solidFill>
                  <a:srgbClr val="000066"/>
                </a:solidFill>
                <a:latin typeface="Arial" panose="020B0604020202020204" pitchFamily="34" charset="0"/>
                <a:cs typeface="Arial" panose="020B0604020202020204" pitchFamily="34" charset="0"/>
              </a:rPr>
              <a:t>Kod hroničnih oštećenja bukom su oba uva jednako oštećena. Najčešće se </a:t>
            </a:r>
            <a:r>
              <a:rPr lang="sr-Latn-RS" sz="1000" baseline="0" dirty="0">
                <a:solidFill>
                  <a:srgbClr val="000066"/>
                </a:solidFill>
                <a:latin typeface="Arial" panose="020B0604020202020204" pitchFamily="34" charset="0"/>
                <a:cs typeface="Arial" panose="020B0604020202020204" pitchFamily="34" charset="0"/>
              </a:rPr>
              <a:t>prvo javlja problem sa osetljivošću zvukova visokih frekvencija (naročito 4000 Hz), a posle dužeg vremena i zvukova</a:t>
            </a:r>
            <a:r>
              <a:rPr lang="sr-Latn-RS" sz="1000" dirty="0">
                <a:solidFill>
                  <a:srgbClr val="000066"/>
                </a:solidFill>
                <a:latin typeface="Arial" panose="020B0604020202020204" pitchFamily="34" charset="0"/>
                <a:cs typeface="Arial" panose="020B0604020202020204" pitchFamily="34" charset="0"/>
              </a:rPr>
              <a:t> ostalih</a:t>
            </a:r>
            <a:r>
              <a:rPr lang="sr-Latn-RS" sz="1000" baseline="0" dirty="0">
                <a:solidFill>
                  <a:srgbClr val="000066"/>
                </a:solidFill>
                <a:latin typeface="Arial" panose="020B0604020202020204" pitchFamily="34" charset="0"/>
                <a:cs typeface="Arial" panose="020B0604020202020204" pitchFamily="34" charset="0"/>
              </a:rPr>
              <a:t> frekvencija,</a:t>
            </a:r>
            <a:r>
              <a:rPr lang="sr-Latn-RS" sz="1000" dirty="0">
                <a:solidFill>
                  <a:srgbClr val="000066"/>
                </a:solidFill>
                <a:latin typeface="Arial" panose="020B0604020202020204" pitchFamily="34" charset="0"/>
                <a:cs typeface="Arial" panose="020B0604020202020204" pitchFamily="34" charset="0"/>
              </a:rPr>
              <a:t> pre svega u opsegu od 3000 Hz do 6000 Hz.</a:t>
            </a:r>
            <a:r>
              <a:rPr lang="sr-Latn-RS" sz="1000" baseline="0" dirty="0">
                <a:solidFill>
                  <a:srgbClr val="000066"/>
                </a:solidFill>
                <a:latin typeface="Arial" panose="020B0604020202020204" pitchFamily="34" charset="0"/>
                <a:cs typeface="Arial" panose="020B0604020202020204" pitchFamily="34" charset="0"/>
              </a:rPr>
              <a:t> </a:t>
            </a:r>
          </a:p>
          <a:p>
            <a:pPr algn="just">
              <a:spcBef>
                <a:spcPts val="600"/>
              </a:spcBef>
            </a:pPr>
            <a:r>
              <a:rPr lang="sr-Latn-RS" sz="1000" dirty="0">
                <a:solidFill>
                  <a:srgbClr val="000066"/>
                </a:solidFill>
                <a:latin typeface="Arial" panose="020B0604020202020204" pitchFamily="34" charset="0"/>
                <a:cs typeface="Arial" panose="020B0604020202020204" pitchFamily="34" charset="0"/>
              </a:rPr>
              <a:t>Kod hronične akustičke traume se mogu javiti </a:t>
            </a:r>
            <a:r>
              <a:rPr lang="sr-Latn-RS" sz="1000" i="1" dirty="0">
                <a:solidFill>
                  <a:srgbClr val="000066"/>
                </a:solidFill>
                <a:latin typeface="Arial" panose="020B0604020202020204" pitchFamily="34" charset="0"/>
                <a:cs typeface="Arial" panose="020B0604020202020204" pitchFamily="34" charset="0"/>
              </a:rPr>
              <a:t>opšti simptomi </a:t>
            </a:r>
            <a:r>
              <a:rPr lang="sr-Latn-RS" sz="1000" dirty="0">
                <a:solidFill>
                  <a:srgbClr val="000066"/>
                </a:solidFill>
                <a:latin typeface="Arial" panose="020B0604020202020204" pitchFamily="34" charset="0"/>
                <a:cs typeface="Arial" panose="020B0604020202020204" pitchFamily="34" charset="0"/>
              </a:rPr>
              <a:t>(nesanica, rasejanost, razdražljivost, hroničan umor, depresija) i </a:t>
            </a:r>
            <a:r>
              <a:rPr lang="sr-Latn-RS" sz="1000" i="1" dirty="0">
                <a:solidFill>
                  <a:srgbClr val="000066"/>
                </a:solidFill>
                <a:latin typeface="Arial" panose="020B0604020202020204" pitchFamily="34" charset="0"/>
                <a:cs typeface="Arial" panose="020B0604020202020204" pitchFamily="34" charset="0"/>
              </a:rPr>
              <a:t>lokalni simptomi </a:t>
            </a:r>
            <a:r>
              <a:rPr lang="sr-Latn-RS" sz="1000" dirty="0">
                <a:solidFill>
                  <a:srgbClr val="000066"/>
                </a:solidFill>
                <a:latin typeface="Arial" panose="020B0604020202020204" pitchFamily="34" charset="0"/>
                <a:cs typeface="Arial" panose="020B0604020202020204" pitchFamily="34" charset="0"/>
              </a:rPr>
              <a:t>(gubitak sluha koji se razvija postepeno - prvo na nivoima tonova visokih frekvencija).</a:t>
            </a:r>
            <a:endParaRPr lang="sr-Latn-RS" sz="1000" baseline="0" dirty="0">
              <a:solidFill>
                <a:srgbClr val="000066"/>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0"/>
          </p:nvPr>
        </p:nvSpPr>
        <p:spPr/>
        <p:txBody>
          <a:bodyPr/>
          <a:lstStyle/>
          <a:p>
            <a:fld id="{C928A839-252E-4E3E-AC79-B42445092DC9}" type="slidenum">
              <a:rPr lang="en-US" smtClean="0"/>
              <a:pPr/>
              <a:t>4</a:t>
            </a:fld>
            <a:endParaRPr lang="en-US"/>
          </a:p>
        </p:txBody>
      </p:sp>
    </p:spTree>
    <p:extLst>
      <p:ext uri="{BB962C8B-B14F-4D97-AF65-F5344CB8AC3E}">
        <p14:creationId xmlns:p14="http://schemas.microsoft.com/office/powerpoint/2010/main" val="2057190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720725"/>
            <a:ext cx="4603750" cy="3454400"/>
          </a:xfrm>
        </p:spPr>
      </p:sp>
      <p:sp>
        <p:nvSpPr>
          <p:cNvPr id="3" name="Notes Placeholder 2"/>
          <p:cNvSpPr>
            <a:spLocks noGrp="1"/>
          </p:cNvSpPr>
          <p:nvPr>
            <p:ph type="body" idx="1"/>
          </p:nvPr>
        </p:nvSpPr>
        <p:spPr>
          <a:xfrm>
            <a:off x="709930" y="4500000"/>
            <a:ext cx="5679440" cy="4029879"/>
          </a:xfrm>
        </p:spPr>
        <p:txBody>
          <a:bodyPr>
            <a:normAutofit/>
          </a:bodyPr>
          <a:lstStyle/>
          <a:p>
            <a:pPr marL="0" marR="0" lvl="1" indent="0" algn="just" defTabSz="914400" rtl="0" eaLnBrk="1" fontAlgn="auto" latinLnBrk="0" hangingPunct="1">
              <a:spcBef>
                <a:spcPts val="600"/>
              </a:spcBef>
              <a:buClrTx/>
              <a:buSzTx/>
              <a:buFont typeface="Arial" panose="020B0604020202020204" pitchFamily="34" charset="0"/>
              <a:buNone/>
              <a:tabLst/>
              <a:defRPr/>
            </a:pPr>
            <a:r>
              <a:rPr lang="en-US" sz="1000" dirty="0" err="1">
                <a:solidFill>
                  <a:srgbClr val="000066"/>
                </a:solidFill>
                <a:latin typeface="Arial" panose="020B0604020202020204" pitchFamily="34" charset="0"/>
                <a:cs typeface="Arial" panose="020B0604020202020204" pitchFamily="34" charset="0"/>
              </a:rPr>
              <a:t>Oštećenje</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sluha</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izazvano</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akutnom</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ili</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hroničnom</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bukom</a:t>
            </a:r>
            <a:r>
              <a:rPr lang="en-US" sz="1000" dirty="0">
                <a:solidFill>
                  <a:srgbClr val="000066"/>
                </a:solidFill>
                <a:latin typeface="Arial" panose="020B0604020202020204" pitchFamily="34" charset="0"/>
                <a:cs typeface="Arial" panose="020B0604020202020204" pitchFamily="34" charset="0"/>
              </a:rPr>
              <a:t> </a:t>
            </a:r>
            <a:r>
              <a:rPr lang="sr-Latn-RS" sz="1000" dirty="0">
                <a:solidFill>
                  <a:srgbClr val="000066"/>
                </a:solidFill>
                <a:latin typeface="Arial" panose="020B0604020202020204" pitchFamily="34" charset="0"/>
                <a:cs typeface="Arial" panose="020B0604020202020204" pitchFamily="34" charset="0"/>
              </a:rPr>
              <a:t>može biti </a:t>
            </a:r>
            <a:r>
              <a:rPr lang="en-US" sz="1000" b="1" dirty="0" err="1">
                <a:solidFill>
                  <a:srgbClr val="000066"/>
                </a:solidFill>
                <a:latin typeface="Arial" panose="020B0604020202020204" pitchFamily="34" charset="0"/>
                <a:cs typeface="Arial" panose="020B0604020202020204" pitchFamily="34" charset="0"/>
              </a:rPr>
              <a:t>privremeno</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i</a:t>
            </a:r>
            <a:r>
              <a:rPr lang="en-US" sz="1000" dirty="0">
                <a:solidFill>
                  <a:srgbClr val="000066"/>
                </a:solidFill>
                <a:latin typeface="Arial" panose="020B0604020202020204" pitchFamily="34" charset="0"/>
                <a:cs typeface="Arial" panose="020B0604020202020204" pitchFamily="34" charset="0"/>
              </a:rPr>
              <a:t> </a:t>
            </a:r>
            <a:r>
              <a:rPr lang="sr-Latn-RS" sz="1000" b="1" dirty="0">
                <a:solidFill>
                  <a:srgbClr val="000066"/>
                </a:solidFill>
                <a:latin typeface="Arial" panose="020B0604020202020204" pitchFamily="34" charset="0"/>
                <a:cs typeface="Arial" panose="020B0604020202020204" pitchFamily="34" charset="0"/>
              </a:rPr>
              <a:t>trajno</a:t>
            </a:r>
            <a:r>
              <a:rPr lang="sr-Latn-RS" sz="1000" dirty="0">
                <a:solidFill>
                  <a:srgbClr val="000066"/>
                </a:solidFill>
                <a:latin typeface="Arial" panose="020B0604020202020204" pitchFamily="34" charset="0"/>
                <a:cs typeface="Arial" panose="020B0604020202020204" pitchFamily="34" charset="0"/>
              </a:rPr>
              <a:t>,</a:t>
            </a:r>
            <a:r>
              <a:rPr lang="sr-Latn-RS" sz="1000" baseline="0" dirty="0">
                <a:solidFill>
                  <a:srgbClr val="000066"/>
                </a:solidFill>
                <a:latin typeface="Arial" panose="020B0604020202020204" pitchFamily="34" charset="0"/>
                <a:cs typeface="Arial" panose="020B0604020202020204" pitchFamily="34" charset="0"/>
              </a:rPr>
              <a:t> odnosno, može </a:t>
            </a:r>
            <a:r>
              <a:rPr lang="sr-Latn-RS" sz="1000" dirty="0">
                <a:solidFill>
                  <a:srgbClr val="000066"/>
                </a:solidFill>
                <a:latin typeface="Arial" panose="020B0604020202020204" pitchFamily="34" charset="0"/>
                <a:cs typeface="Arial" panose="020B0604020202020204" pitchFamily="34" charset="0"/>
              </a:rPr>
              <a:t>nastati</a:t>
            </a:r>
            <a:r>
              <a:rPr lang="sr-Latn-RS" sz="1000" baseline="0" dirty="0">
                <a:solidFill>
                  <a:srgbClr val="000066"/>
                </a:solidFill>
                <a:latin typeface="Arial" panose="020B0604020202020204" pitchFamily="34" charset="0"/>
                <a:cs typeface="Arial" panose="020B0604020202020204" pitchFamily="34" charset="0"/>
              </a:rPr>
              <a:t> </a:t>
            </a:r>
            <a:r>
              <a:rPr lang="sr-Latn-RS" sz="1000" b="1" baseline="0" dirty="0">
                <a:solidFill>
                  <a:srgbClr val="800000"/>
                </a:solidFill>
                <a:latin typeface="Arial" panose="020B0604020202020204" pitchFamily="34" charset="0"/>
                <a:cs typeface="Arial" panose="020B0604020202020204" pitchFamily="34" charset="0"/>
              </a:rPr>
              <a:t>privremeni</a:t>
            </a:r>
            <a:r>
              <a:rPr lang="sr-Latn-RS" sz="1000" b="1" dirty="0">
                <a:solidFill>
                  <a:srgbClr val="800000"/>
                </a:solidFill>
                <a:latin typeface="Arial" panose="020B0604020202020204" pitchFamily="34" charset="0"/>
                <a:cs typeface="Arial" panose="020B0604020202020204" pitchFamily="34" charset="0"/>
              </a:rPr>
              <a:t> </a:t>
            </a:r>
            <a:r>
              <a:rPr lang="sr-Latn-RS" sz="1000" b="1" baseline="0" dirty="0">
                <a:solidFill>
                  <a:srgbClr val="800000"/>
                </a:solidFill>
                <a:latin typeface="Arial" panose="020B0604020202020204" pitchFamily="34" charset="0"/>
                <a:cs typeface="Arial" panose="020B0604020202020204" pitchFamily="34" charset="0"/>
              </a:rPr>
              <a:t>pad praga čujnosti </a:t>
            </a:r>
            <a:r>
              <a:rPr lang="sr-Latn-RS" sz="1000" baseline="0" dirty="0">
                <a:solidFill>
                  <a:srgbClr val="000066"/>
                </a:solidFill>
                <a:latin typeface="Arial" panose="020B0604020202020204" pitchFamily="34" charset="0"/>
                <a:cs typeface="Arial" panose="020B0604020202020204" pitchFamily="34" charset="0"/>
              </a:rPr>
              <a:t>(</a:t>
            </a:r>
            <a:r>
              <a:rPr lang="sr-Latn-RS" sz="1000" i="1" baseline="0" dirty="0">
                <a:solidFill>
                  <a:srgbClr val="000066"/>
                </a:solidFill>
                <a:latin typeface="Arial" panose="020B0604020202020204" pitchFamily="34" charset="0"/>
                <a:cs typeface="Arial" panose="020B0604020202020204" pitchFamily="34" charset="0"/>
              </a:rPr>
              <a:t>temporary threshold shift - TTS</a:t>
            </a:r>
            <a:r>
              <a:rPr lang="sr-Latn-RS" sz="1000" baseline="0" dirty="0">
                <a:solidFill>
                  <a:srgbClr val="000066"/>
                </a:solidFill>
                <a:latin typeface="Arial" panose="020B0604020202020204" pitchFamily="34" charset="0"/>
                <a:cs typeface="Arial" panose="020B0604020202020204" pitchFamily="34" charset="0"/>
              </a:rPr>
              <a:t>) ili </a:t>
            </a:r>
            <a:r>
              <a:rPr lang="sr-Latn-RS" sz="1000" b="1" baseline="0" dirty="0">
                <a:solidFill>
                  <a:srgbClr val="800000"/>
                </a:solidFill>
                <a:latin typeface="Arial" panose="020B0604020202020204" pitchFamily="34" charset="0"/>
                <a:cs typeface="Arial" panose="020B0604020202020204" pitchFamily="34" charset="0"/>
              </a:rPr>
              <a:t>trajni pad</a:t>
            </a:r>
            <a:r>
              <a:rPr lang="sr-Latn-RS" sz="1000" b="1" dirty="0">
                <a:solidFill>
                  <a:srgbClr val="800000"/>
                </a:solidFill>
                <a:latin typeface="Arial" panose="020B0604020202020204" pitchFamily="34" charset="0"/>
                <a:cs typeface="Arial" panose="020B0604020202020204" pitchFamily="34" charset="0"/>
              </a:rPr>
              <a:t> praga</a:t>
            </a:r>
            <a:r>
              <a:rPr lang="sr-Latn-RS" sz="1000" b="1" baseline="0" dirty="0">
                <a:solidFill>
                  <a:srgbClr val="800000"/>
                </a:solidFill>
                <a:latin typeface="Arial" panose="020B0604020202020204" pitchFamily="34" charset="0"/>
                <a:cs typeface="Arial" panose="020B0604020202020204" pitchFamily="34" charset="0"/>
              </a:rPr>
              <a:t> čujnosti</a:t>
            </a:r>
            <a:r>
              <a:rPr lang="sr-Latn-RS" sz="1000" baseline="0" dirty="0">
                <a:solidFill>
                  <a:srgbClr val="000066"/>
                </a:solidFill>
                <a:latin typeface="Arial" panose="020B0604020202020204" pitchFamily="34" charset="0"/>
                <a:cs typeface="Arial" panose="020B0604020202020204" pitchFamily="34" charset="0"/>
              </a:rPr>
              <a:t> </a:t>
            </a:r>
            <a:r>
              <a:rPr lang="sr-Latn-RS" sz="1000" dirty="0">
                <a:solidFill>
                  <a:srgbClr val="000066"/>
                </a:solidFill>
                <a:latin typeface="Arial" panose="020B0604020202020204" pitchFamily="34" charset="0"/>
                <a:cs typeface="Arial" panose="020B0604020202020204" pitchFamily="34" charset="0"/>
              </a:rPr>
              <a:t>(</a:t>
            </a:r>
            <a:r>
              <a:rPr lang="sr-Latn-RS" sz="1000" i="1" dirty="0">
                <a:solidFill>
                  <a:srgbClr val="000066"/>
                </a:solidFill>
                <a:latin typeface="Arial" panose="020B0604020202020204" pitchFamily="34" charset="0"/>
                <a:cs typeface="Arial" panose="020B0604020202020204" pitchFamily="34" charset="0"/>
              </a:rPr>
              <a:t>permanent threshold shift - PTS</a:t>
            </a:r>
            <a:r>
              <a:rPr lang="sr-Latn-RS" sz="1000" dirty="0">
                <a:solidFill>
                  <a:srgbClr val="000066"/>
                </a:solidFill>
                <a:latin typeface="Arial" panose="020B0604020202020204" pitchFamily="34" charset="0"/>
                <a:cs typeface="Arial" panose="020B0604020202020204" pitchFamily="34" charset="0"/>
              </a:rPr>
              <a:t>)</a:t>
            </a:r>
            <a:r>
              <a:rPr lang="sr-Latn-RS" sz="1000" baseline="0" dirty="0">
                <a:solidFill>
                  <a:srgbClr val="000066"/>
                </a:solidFill>
                <a:latin typeface="Arial" panose="020B0604020202020204" pitchFamily="34" charset="0"/>
                <a:cs typeface="Arial" panose="020B0604020202020204" pitchFamily="34" charset="0"/>
              </a:rPr>
              <a:t>.</a:t>
            </a:r>
          </a:p>
          <a:p>
            <a:pPr marL="0" indent="0" algn="just">
              <a:spcBef>
                <a:spcPts val="600"/>
              </a:spcBef>
              <a:buFont typeface="Arial" panose="020B0604020202020204" pitchFamily="34" charset="0"/>
              <a:buNone/>
            </a:pPr>
            <a:r>
              <a:rPr lang="en-US" sz="1000" dirty="0" err="1">
                <a:solidFill>
                  <a:srgbClr val="000066"/>
                </a:solidFill>
                <a:latin typeface="Arial" panose="020B0604020202020204" pitchFamily="34" charset="0"/>
                <a:cs typeface="Arial" panose="020B0604020202020204" pitchFamily="34" charset="0"/>
              </a:rPr>
              <a:t>Ukoliko</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nakon</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oštećenja</a:t>
            </a:r>
            <a:r>
              <a:rPr lang="sr-Latn-RS" sz="1000" dirty="0">
                <a:solidFill>
                  <a:srgbClr val="000066"/>
                </a:solidFill>
                <a:latin typeface="Arial" panose="020B0604020202020204" pitchFamily="34" charset="0"/>
                <a:cs typeface="Arial" panose="020B0604020202020204" pitchFamily="34" charset="0"/>
              </a:rPr>
              <a:t> sluha</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nema</a:t>
            </a:r>
            <a:r>
              <a:rPr lang="en-US" sz="1000" dirty="0">
                <a:solidFill>
                  <a:srgbClr val="000066"/>
                </a:solidFill>
                <a:latin typeface="Arial" panose="020B0604020202020204" pitchFamily="34" charset="0"/>
                <a:cs typeface="Arial" panose="020B0604020202020204" pitchFamily="34" charset="0"/>
              </a:rPr>
              <a:t> </a:t>
            </a:r>
            <a:r>
              <a:rPr lang="sr-Latn-RS" sz="1000" dirty="0">
                <a:solidFill>
                  <a:srgbClr val="000066"/>
                </a:solidFill>
                <a:latin typeface="Arial" panose="020B0604020202020204" pitchFamily="34" charset="0"/>
                <a:cs typeface="Arial" panose="020B0604020202020204" pitchFamily="34" charset="0"/>
              </a:rPr>
              <a:t>daljeg izlaganja</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buci</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sluh</a:t>
            </a:r>
            <a:r>
              <a:rPr lang="en-US" sz="1000" dirty="0">
                <a:solidFill>
                  <a:srgbClr val="000066"/>
                </a:solidFill>
                <a:latin typeface="Arial" panose="020B0604020202020204" pitchFamily="34" charset="0"/>
                <a:cs typeface="Arial" panose="020B0604020202020204" pitchFamily="34" charset="0"/>
              </a:rPr>
              <a:t> se u </a:t>
            </a:r>
            <a:r>
              <a:rPr lang="en-US" sz="1000" dirty="0" err="1">
                <a:solidFill>
                  <a:srgbClr val="000066"/>
                </a:solidFill>
                <a:latin typeface="Arial" panose="020B0604020202020204" pitchFamily="34" charset="0"/>
                <a:cs typeface="Arial" panose="020B0604020202020204" pitchFamily="34" charset="0"/>
              </a:rPr>
              <a:t>izvesnoj</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meri</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oporavi</a:t>
            </a:r>
            <a:r>
              <a:rPr lang="sr-Latn-RS" sz="1000" dirty="0">
                <a:solidFill>
                  <a:srgbClr val="000066"/>
                </a:solidFill>
                <a:latin typeface="Arial" panose="020B0604020202020204" pitchFamily="34" charset="0"/>
                <a:cs typeface="Arial" panose="020B0604020202020204" pitchFamily="34" charset="0"/>
              </a:rPr>
              <a:t>,</a:t>
            </a:r>
            <a:r>
              <a:rPr lang="en-US" sz="1000" dirty="0">
                <a:solidFill>
                  <a:srgbClr val="000066"/>
                </a:solidFill>
                <a:latin typeface="Arial" panose="020B0604020202020204" pitchFamily="34" charset="0"/>
                <a:cs typeface="Arial" panose="020B0604020202020204" pitchFamily="34" charset="0"/>
              </a:rPr>
              <a:t> a </a:t>
            </a:r>
            <a:r>
              <a:rPr lang="en-US" sz="1000" dirty="0" err="1">
                <a:solidFill>
                  <a:srgbClr val="000066"/>
                </a:solidFill>
                <a:latin typeface="Arial" panose="020B0604020202020204" pitchFamily="34" charset="0"/>
                <a:cs typeface="Arial" panose="020B0604020202020204" pitchFamily="34" charset="0"/>
              </a:rPr>
              <a:t>ukoliko</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oštećenje</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nije</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veliko</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može</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doći</a:t>
            </a:r>
            <a:r>
              <a:rPr lang="en-US" sz="1000" dirty="0">
                <a:solidFill>
                  <a:srgbClr val="000066"/>
                </a:solidFill>
                <a:latin typeface="Arial" panose="020B0604020202020204" pitchFamily="34" charset="0"/>
                <a:cs typeface="Arial" panose="020B0604020202020204" pitchFamily="34" charset="0"/>
              </a:rPr>
              <a:t> </a:t>
            </a:r>
            <a:r>
              <a:rPr lang="sr-Latn-RS" sz="1000" dirty="0">
                <a:solidFill>
                  <a:srgbClr val="000066"/>
                </a:solidFill>
                <a:latin typeface="Arial" panose="020B0604020202020204" pitchFamily="34" charset="0"/>
                <a:cs typeface="Arial" panose="020B0604020202020204" pitchFamily="34" charset="0"/>
              </a:rPr>
              <a:t>i </a:t>
            </a:r>
            <a:r>
              <a:rPr lang="en-US" sz="1000" dirty="0">
                <a:solidFill>
                  <a:srgbClr val="000066"/>
                </a:solidFill>
                <a:latin typeface="Arial" panose="020B0604020202020204" pitchFamily="34" charset="0"/>
                <a:cs typeface="Arial" panose="020B0604020202020204" pitchFamily="34" charset="0"/>
              </a:rPr>
              <a:t>do </a:t>
            </a:r>
            <a:r>
              <a:rPr lang="en-US" sz="1000" dirty="0" err="1">
                <a:solidFill>
                  <a:srgbClr val="000066"/>
                </a:solidFill>
                <a:latin typeface="Arial" panose="020B0604020202020204" pitchFamily="34" charset="0"/>
                <a:cs typeface="Arial" panose="020B0604020202020204" pitchFamily="34" charset="0"/>
              </a:rPr>
              <a:t>potpunog</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oporavka</a:t>
            </a:r>
            <a:r>
              <a:rPr lang="en-US" sz="1000" dirty="0">
                <a:solidFill>
                  <a:srgbClr val="000066"/>
                </a:solidFill>
                <a:latin typeface="Arial" panose="020B0604020202020204" pitchFamily="34" charset="0"/>
                <a:cs typeface="Arial" panose="020B0604020202020204" pitchFamily="34" charset="0"/>
              </a:rPr>
              <a:t>. Tada se </a:t>
            </a:r>
            <a:r>
              <a:rPr lang="en-US" sz="1000" dirty="0" err="1">
                <a:solidFill>
                  <a:srgbClr val="000066"/>
                </a:solidFill>
                <a:latin typeface="Arial" panose="020B0604020202020204" pitchFamily="34" charset="0"/>
                <a:cs typeface="Arial" panose="020B0604020202020204" pitchFamily="34" charset="0"/>
              </a:rPr>
              <a:t>radi</a:t>
            </a:r>
            <a:r>
              <a:rPr lang="en-US" sz="1000" dirty="0">
                <a:solidFill>
                  <a:srgbClr val="000066"/>
                </a:solidFill>
                <a:latin typeface="Arial" panose="020B0604020202020204" pitchFamily="34" charset="0"/>
                <a:cs typeface="Arial" panose="020B0604020202020204" pitchFamily="34" charset="0"/>
              </a:rPr>
              <a:t> o </a:t>
            </a:r>
            <a:r>
              <a:rPr lang="en-US" sz="1000" dirty="0" err="1">
                <a:solidFill>
                  <a:srgbClr val="000066"/>
                </a:solidFill>
                <a:latin typeface="Arial" panose="020B0604020202020204" pitchFamily="34" charset="0"/>
                <a:cs typeface="Arial" panose="020B0604020202020204" pitchFamily="34" charset="0"/>
              </a:rPr>
              <a:t>privremenom</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oštećenju</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Suprotno</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ako</a:t>
            </a:r>
            <a:r>
              <a:rPr lang="en-US" sz="1000" dirty="0">
                <a:solidFill>
                  <a:srgbClr val="000066"/>
                </a:solidFill>
                <a:latin typeface="Arial" panose="020B0604020202020204" pitchFamily="34" charset="0"/>
                <a:cs typeface="Arial" panose="020B0604020202020204" pitchFamily="34" charset="0"/>
              </a:rPr>
              <a:t> je </a:t>
            </a:r>
            <a:r>
              <a:rPr lang="en-US" sz="1000" dirty="0" err="1">
                <a:solidFill>
                  <a:srgbClr val="000066"/>
                </a:solidFill>
                <a:latin typeface="Arial" panose="020B0604020202020204" pitchFamily="34" charset="0"/>
                <a:cs typeface="Arial" panose="020B0604020202020204" pitchFamily="34" charset="0"/>
              </a:rPr>
              <a:t>oštećenje</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veće</a:t>
            </a:r>
            <a:r>
              <a:rPr lang="en-US" sz="1000" dirty="0">
                <a:solidFill>
                  <a:srgbClr val="000066"/>
                </a:solidFill>
                <a:latin typeface="Arial" panose="020B0604020202020204" pitchFamily="34" charset="0"/>
                <a:cs typeface="Arial" panose="020B0604020202020204" pitchFamily="34" charset="0"/>
              </a:rPr>
              <a:t>, </a:t>
            </a:r>
            <a:r>
              <a:rPr lang="sr-Latn-RS" sz="1000" dirty="0">
                <a:solidFill>
                  <a:srgbClr val="000066"/>
                </a:solidFill>
                <a:latin typeface="Arial" panose="020B0604020202020204" pitchFamily="34" charset="0"/>
                <a:cs typeface="Arial" panose="020B0604020202020204" pitchFamily="34" charset="0"/>
              </a:rPr>
              <a:t>sluh će </a:t>
            </a:r>
            <a:r>
              <a:rPr lang="en-US" sz="1000" dirty="0" err="1">
                <a:solidFill>
                  <a:srgbClr val="000066"/>
                </a:solidFill>
                <a:latin typeface="Arial" panose="020B0604020202020204" pitchFamily="34" charset="0"/>
                <a:cs typeface="Arial" panose="020B0604020202020204" pitchFamily="34" charset="0"/>
              </a:rPr>
              <a:t>i</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nakon</a:t>
            </a:r>
            <a:r>
              <a:rPr lang="en-US" sz="1000" dirty="0">
                <a:solidFill>
                  <a:srgbClr val="000066"/>
                </a:solidFill>
                <a:latin typeface="Arial" panose="020B0604020202020204" pitchFamily="34" charset="0"/>
                <a:cs typeface="Arial" panose="020B0604020202020204" pitchFamily="34" charset="0"/>
              </a:rPr>
              <a:t> </a:t>
            </a:r>
            <a:r>
              <a:rPr lang="sr-Latn-RS" sz="1000" dirty="0">
                <a:solidFill>
                  <a:srgbClr val="000066"/>
                </a:solidFill>
                <a:latin typeface="Arial" panose="020B0604020202020204" pitchFamily="34" charset="0"/>
                <a:cs typeface="Arial" panose="020B0604020202020204" pitchFamily="34" charset="0"/>
              </a:rPr>
              <a:t>delimičnog </a:t>
            </a:r>
            <a:r>
              <a:rPr lang="en-US" sz="1000" dirty="0" err="1">
                <a:solidFill>
                  <a:srgbClr val="000066"/>
                </a:solidFill>
                <a:latin typeface="Arial" panose="020B0604020202020204" pitchFamily="34" charset="0"/>
                <a:cs typeface="Arial" panose="020B0604020202020204" pitchFamily="34" charset="0"/>
              </a:rPr>
              <a:t>oporavka</a:t>
            </a:r>
            <a:r>
              <a:rPr lang="sr-Latn-R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osta</a:t>
            </a:r>
            <a:r>
              <a:rPr lang="sr-Latn-RS" sz="1000" dirty="0">
                <a:solidFill>
                  <a:srgbClr val="000066"/>
                </a:solidFill>
                <a:latin typeface="Arial" panose="020B0604020202020204" pitchFamily="34" charset="0"/>
                <a:cs typeface="Arial" panose="020B0604020202020204" pitchFamily="34" charset="0"/>
              </a:rPr>
              <a:t>ti</a:t>
            </a:r>
            <a:r>
              <a:rPr lang="en-US" sz="1000" dirty="0">
                <a:solidFill>
                  <a:srgbClr val="000066"/>
                </a:solidFill>
                <a:latin typeface="Arial" panose="020B0604020202020204" pitchFamily="34" charset="0"/>
                <a:cs typeface="Arial" panose="020B0604020202020204" pitchFamily="34" charset="0"/>
              </a:rPr>
              <a:t> </a:t>
            </a:r>
            <a:r>
              <a:rPr lang="sr-Latn-RS" sz="1000" dirty="0">
                <a:solidFill>
                  <a:srgbClr val="000066"/>
                </a:solidFill>
                <a:latin typeface="Arial" panose="020B0604020202020204" pitchFamily="34" charset="0"/>
                <a:cs typeface="Arial" panose="020B0604020202020204" pitchFamily="34" charset="0"/>
              </a:rPr>
              <a:t>trajno </a:t>
            </a:r>
            <a:r>
              <a:rPr lang="en-US" sz="1000" dirty="0" err="1">
                <a:solidFill>
                  <a:srgbClr val="000066"/>
                </a:solidFill>
                <a:latin typeface="Arial" panose="020B0604020202020204" pitchFamily="34" charset="0"/>
                <a:cs typeface="Arial" panose="020B0604020202020204" pitchFamily="34" charset="0"/>
              </a:rPr>
              <a:t>oštećen</a:t>
            </a:r>
            <a:r>
              <a:rPr lang="en-US" sz="1000" dirty="0">
                <a:solidFill>
                  <a:srgbClr val="000066"/>
                </a:solidFill>
                <a:latin typeface="Arial" panose="020B0604020202020204" pitchFamily="34" charset="0"/>
                <a:cs typeface="Arial" panose="020B0604020202020204" pitchFamily="34" charset="0"/>
              </a:rPr>
              <a:t>.</a:t>
            </a:r>
            <a:endParaRPr lang="sr-Latn-RS" sz="1000" dirty="0">
              <a:solidFill>
                <a:srgbClr val="000066"/>
              </a:solidFill>
              <a:latin typeface="Arial" panose="020B0604020202020204" pitchFamily="34" charset="0"/>
              <a:cs typeface="Arial" panose="020B0604020202020204" pitchFamily="34" charset="0"/>
            </a:endParaRPr>
          </a:p>
          <a:p>
            <a:pPr algn="just">
              <a:spcBef>
                <a:spcPts val="600"/>
              </a:spcBef>
            </a:pPr>
            <a:r>
              <a:rPr lang="sr-Latn-RS" sz="1000" b="1" dirty="0">
                <a:solidFill>
                  <a:srgbClr val="800000"/>
                </a:solidFill>
                <a:latin typeface="Arial" panose="020B0604020202020204" pitchFamily="34" charset="0"/>
                <a:cs typeface="Arial" panose="020B0604020202020204" pitchFamily="34" charset="0"/>
              </a:rPr>
              <a:t>Privremeni pad praga čujnosti </a:t>
            </a:r>
            <a:r>
              <a:rPr lang="sr-Latn-RS" sz="1000" dirty="0">
                <a:solidFill>
                  <a:srgbClr val="000066"/>
                </a:solidFill>
                <a:latin typeface="Arial" panose="020B0604020202020204" pitchFamily="34" charset="0"/>
                <a:cs typeface="Arial" panose="020B0604020202020204" pitchFamily="34" charset="0"/>
              </a:rPr>
              <a:t>je javlja kao posledica privremenog gubitka slušne osetljivosti, kada je osoba normalnog sluha izložena visokim nivoima buke tokom dužeg perioda.</a:t>
            </a:r>
          </a:p>
          <a:p>
            <a:pPr marL="0" indent="0" algn="just">
              <a:spcBef>
                <a:spcPts val="600"/>
              </a:spcBef>
              <a:buFont typeface="Arial" panose="020B0604020202020204" pitchFamily="34" charset="0"/>
              <a:buNone/>
            </a:pPr>
            <a:r>
              <a:rPr lang="sr-Latn-RS" sz="1000" dirty="0">
                <a:solidFill>
                  <a:srgbClr val="000066"/>
                </a:solidFill>
                <a:latin typeface="Arial" panose="020B0604020202020204" pitchFamily="34" charset="0"/>
                <a:cs typeface="Arial" panose="020B0604020202020204" pitchFamily="34" charset="0"/>
              </a:rPr>
              <a:t>Prag čujnosti se nakon odmora u mirnom okruženju ponovo može vratiti na normalnu vrednost. Vreme za opravak zavisi od nivoa buke kojima je radnik bio izložen i od vremena izloženosti. Što je radnik izložen višim nivoima buke, to će biti potrebno duže vreme za oporavak.</a:t>
            </a:r>
          </a:p>
          <a:p>
            <a:pPr marL="0" indent="0" algn="just">
              <a:spcBef>
                <a:spcPts val="600"/>
              </a:spcBef>
              <a:buFont typeface="Arial" panose="020B0604020202020204" pitchFamily="34" charset="0"/>
              <a:buNone/>
            </a:pPr>
            <a:r>
              <a:rPr lang="sr-Latn-RS" sz="1000" b="1" dirty="0">
                <a:solidFill>
                  <a:srgbClr val="800000"/>
                </a:solidFill>
                <a:latin typeface="Arial" panose="020B0604020202020204" pitchFamily="34" charset="0"/>
                <a:cs typeface="Arial" panose="020B0604020202020204" pitchFamily="34" charset="0"/>
              </a:rPr>
              <a:t>Trajni pad praga čujnosti </a:t>
            </a:r>
            <a:r>
              <a:rPr lang="sr-Latn-RS" sz="1000" dirty="0">
                <a:solidFill>
                  <a:srgbClr val="000066"/>
                </a:solidFill>
                <a:latin typeface="Arial" panose="020B0604020202020204" pitchFamily="34" charset="0"/>
                <a:cs typeface="Arial" panose="020B0604020202020204" pitchFamily="34" charset="0"/>
              </a:rPr>
              <a:t>nastaje u slučaju kada je osoba dugo (godinama) izložena visokim nivoima buke u toku radnog vremena i nema dovoljno vremena za oporavak od privremenog pada praga čujnosti. </a:t>
            </a:r>
          </a:p>
          <a:p>
            <a:pPr marL="0" indent="0" algn="just">
              <a:spcBef>
                <a:spcPts val="600"/>
              </a:spcBef>
              <a:buFont typeface="Arial" panose="020B0604020202020204" pitchFamily="34" charset="0"/>
              <a:buNone/>
            </a:pPr>
            <a:r>
              <a:rPr lang="sr-Latn-RS" sz="1000" dirty="0">
                <a:solidFill>
                  <a:srgbClr val="000066"/>
                </a:solidFill>
                <a:latin typeface="Arial" panose="020B0604020202020204" pitchFamily="34" charset="0"/>
                <a:cs typeface="Arial" panose="020B0604020202020204" pitchFamily="34" charset="0"/>
              </a:rPr>
              <a:t>Produžavanje izloženost buci dovodi do širenja udubljena na audiogramu na frekvenciji od 4000 Hz.</a:t>
            </a:r>
          </a:p>
          <a:p>
            <a:pPr marL="0" marR="0" indent="0" algn="just" defTabSz="914400" rtl="0" eaLnBrk="1" fontAlgn="base" latinLnBrk="0" hangingPunct="1">
              <a:spcBef>
                <a:spcPts val="600"/>
              </a:spcBef>
              <a:spcAft>
                <a:spcPct val="0"/>
              </a:spcAft>
              <a:buClrTx/>
              <a:buSzTx/>
              <a:buFont typeface="Arial" panose="020B0604020202020204" pitchFamily="34" charset="0"/>
              <a:buNone/>
              <a:tabLst/>
              <a:defRPr/>
            </a:pPr>
            <a:r>
              <a:rPr lang="hr-HR" sz="1000" dirty="0">
                <a:solidFill>
                  <a:srgbClr val="000066"/>
                </a:solidFill>
                <a:latin typeface="Arial" panose="020B0604020202020204" pitchFamily="34" charset="0"/>
                <a:cs typeface="Arial" panose="020B0604020202020204" pitchFamily="34" charset="0"/>
              </a:rPr>
              <a:t>Oštećenja sluha usled dejstva buke su zavisna od frekvencije u smislu da je uskopojasna buka štetnija od širokopojasne buke. Visoke frekvencije su opasnije za čulo sluha od niskih frekvencija.</a:t>
            </a:r>
          </a:p>
        </p:txBody>
      </p:sp>
      <p:sp>
        <p:nvSpPr>
          <p:cNvPr id="5" name="Slide Number Placeholder 4"/>
          <p:cNvSpPr>
            <a:spLocks noGrp="1"/>
          </p:cNvSpPr>
          <p:nvPr>
            <p:ph type="sldNum" sz="quarter" idx="10"/>
          </p:nvPr>
        </p:nvSpPr>
        <p:spPr/>
        <p:txBody>
          <a:bodyPr/>
          <a:lstStyle/>
          <a:p>
            <a:fld id="{C928A839-252E-4E3E-AC79-B42445092DC9}" type="slidenum">
              <a:rPr lang="en-US" smtClean="0"/>
              <a:pPr/>
              <a:t>5</a:t>
            </a:fld>
            <a:endParaRPr lang="en-US" dirty="0"/>
          </a:p>
        </p:txBody>
      </p:sp>
    </p:spTree>
    <p:extLst>
      <p:ext uri="{BB962C8B-B14F-4D97-AF65-F5344CB8AC3E}">
        <p14:creationId xmlns:p14="http://schemas.microsoft.com/office/powerpoint/2010/main" val="23525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z="1000" dirty="0">
                <a:solidFill>
                  <a:srgbClr val="000066"/>
                </a:solidFill>
              </a:rPr>
              <a:t>Na dijagramu je prikazan privremeni pad praga čujnosti na 4000 Hz nakon 2 minuta izlaganja buci u oktavnom opsegu od 1200 Hz do 2400 Hz.</a:t>
            </a:r>
          </a:p>
        </p:txBody>
      </p:sp>
      <p:sp>
        <p:nvSpPr>
          <p:cNvPr id="4" name="Slide Number Placeholder 3"/>
          <p:cNvSpPr>
            <a:spLocks noGrp="1"/>
          </p:cNvSpPr>
          <p:nvPr>
            <p:ph type="sldNum" sz="quarter" idx="10"/>
          </p:nvPr>
        </p:nvSpPr>
        <p:spPr/>
        <p:txBody>
          <a:bodyPr/>
          <a:lstStyle/>
          <a:p>
            <a:fld id="{8200E695-1892-4DB2-BC99-DFE00BC60453}" type="slidenum">
              <a:rPr lang="en-US" smtClean="0"/>
              <a:pPr/>
              <a:t>6</a:t>
            </a:fld>
            <a:endParaRPr lang="en-US"/>
          </a:p>
        </p:txBody>
      </p:sp>
    </p:spTree>
    <p:extLst>
      <p:ext uri="{BB962C8B-B14F-4D97-AF65-F5344CB8AC3E}">
        <p14:creationId xmlns:p14="http://schemas.microsoft.com/office/powerpoint/2010/main" val="1342804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p:spPr>
        <p:txBody>
          <a:bodyPr/>
          <a:lstStyle/>
          <a:p>
            <a:pPr algn="just">
              <a:spcBef>
                <a:spcPts val="600"/>
              </a:spcBef>
            </a:pPr>
            <a:r>
              <a:rPr lang="en-US" sz="1000" dirty="0" err="1">
                <a:solidFill>
                  <a:srgbClr val="000066"/>
                </a:solidFill>
              </a:rPr>
              <a:t>Prag</a:t>
            </a:r>
            <a:r>
              <a:rPr lang="en-US" sz="1000" dirty="0">
                <a:solidFill>
                  <a:srgbClr val="000066"/>
                </a:solidFill>
              </a:rPr>
              <a:t> </a:t>
            </a:r>
            <a:r>
              <a:rPr lang="en-US" sz="1000" dirty="0" err="1">
                <a:solidFill>
                  <a:srgbClr val="000066"/>
                </a:solidFill>
              </a:rPr>
              <a:t>čujnosti</a:t>
            </a:r>
            <a:r>
              <a:rPr lang="en-US" sz="1000" dirty="0">
                <a:solidFill>
                  <a:srgbClr val="000066"/>
                </a:solidFill>
              </a:rPr>
              <a:t> se </a:t>
            </a:r>
            <a:r>
              <a:rPr lang="en-US" sz="1000" dirty="0" err="1">
                <a:solidFill>
                  <a:srgbClr val="000066"/>
                </a:solidFill>
              </a:rPr>
              <a:t>nakon</a:t>
            </a:r>
            <a:r>
              <a:rPr lang="en-US" sz="1000" dirty="0">
                <a:solidFill>
                  <a:srgbClr val="000066"/>
                </a:solidFill>
              </a:rPr>
              <a:t> </a:t>
            </a:r>
            <a:r>
              <a:rPr lang="en-US" sz="1000" dirty="0" err="1">
                <a:solidFill>
                  <a:srgbClr val="000066"/>
                </a:solidFill>
              </a:rPr>
              <a:t>odmora</a:t>
            </a:r>
            <a:r>
              <a:rPr lang="en-US" sz="1000" dirty="0">
                <a:solidFill>
                  <a:srgbClr val="000066"/>
                </a:solidFill>
              </a:rPr>
              <a:t> u </a:t>
            </a:r>
            <a:r>
              <a:rPr lang="en-US" sz="1000" dirty="0" err="1">
                <a:solidFill>
                  <a:srgbClr val="000066"/>
                </a:solidFill>
              </a:rPr>
              <a:t>mirnom</a:t>
            </a:r>
            <a:r>
              <a:rPr lang="en-US" sz="1000" dirty="0">
                <a:solidFill>
                  <a:srgbClr val="000066"/>
                </a:solidFill>
              </a:rPr>
              <a:t> </a:t>
            </a:r>
            <a:r>
              <a:rPr lang="en-US" sz="1000" dirty="0" err="1">
                <a:solidFill>
                  <a:srgbClr val="000066"/>
                </a:solidFill>
              </a:rPr>
              <a:t>okruženju</a:t>
            </a:r>
            <a:r>
              <a:rPr lang="en-US" sz="1000" dirty="0">
                <a:solidFill>
                  <a:srgbClr val="000066"/>
                </a:solidFill>
              </a:rPr>
              <a:t> </a:t>
            </a:r>
            <a:r>
              <a:rPr lang="en-US" sz="1000" dirty="0" err="1">
                <a:solidFill>
                  <a:srgbClr val="000066"/>
                </a:solidFill>
              </a:rPr>
              <a:t>ponovo</a:t>
            </a:r>
            <a:r>
              <a:rPr lang="en-US" sz="1000" dirty="0">
                <a:solidFill>
                  <a:srgbClr val="000066"/>
                </a:solidFill>
              </a:rPr>
              <a:t> </a:t>
            </a:r>
            <a:r>
              <a:rPr lang="en-US" sz="1000" dirty="0" err="1">
                <a:solidFill>
                  <a:srgbClr val="000066"/>
                </a:solidFill>
              </a:rPr>
              <a:t>vraća</a:t>
            </a:r>
            <a:r>
              <a:rPr lang="en-US" sz="1000" dirty="0">
                <a:solidFill>
                  <a:srgbClr val="000066"/>
                </a:solidFill>
              </a:rPr>
              <a:t> </a:t>
            </a:r>
            <a:r>
              <a:rPr lang="en-US" sz="1000" dirty="0" err="1">
                <a:solidFill>
                  <a:srgbClr val="000066"/>
                </a:solidFill>
              </a:rPr>
              <a:t>na</a:t>
            </a:r>
            <a:r>
              <a:rPr lang="en-US" sz="1000" dirty="0">
                <a:solidFill>
                  <a:srgbClr val="000066"/>
                </a:solidFill>
              </a:rPr>
              <a:t> </a:t>
            </a:r>
            <a:r>
              <a:rPr lang="en-US" sz="1000" dirty="0" err="1">
                <a:solidFill>
                  <a:srgbClr val="000066"/>
                </a:solidFill>
              </a:rPr>
              <a:t>normalnu</a:t>
            </a:r>
            <a:r>
              <a:rPr lang="en-US" sz="1000" dirty="0">
                <a:solidFill>
                  <a:srgbClr val="000066"/>
                </a:solidFill>
              </a:rPr>
              <a:t> </a:t>
            </a:r>
            <a:r>
              <a:rPr lang="en-US" sz="1000" dirty="0" err="1">
                <a:solidFill>
                  <a:srgbClr val="000066"/>
                </a:solidFill>
              </a:rPr>
              <a:t>vrednost</a:t>
            </a:r>
            <a:r>
              <a:rPr lang="en-US" sz="1000" dirty="0">
                <a:solidFill>
                  <a:srgbClr val="000066"/>
                </a:solidFill>
              </a:rPr>
              <a:t>.</a:t>
            </a:r>
            <a:endParaRPr lang="sr-Latn-RS" sz="1000" dirty="0">
              <a:solidFill>
                <a:srgbClr val="000066"/>
              </a:solidFill>
            </a:endParaRPr>
          </a:p>
          <a:p>
            <a:pPr algn="just">
              <a:spcBef>
                <a:spcPts val="600"/>
              </a:spcBef>
            </a:pPr>
            <a:r>
              <a:rPr lang="sr-Latn-RS" sz="1000" dirty="0">
                <a:solidFill>
                  <a:srgbClr val="000066"/>
                </a:solidFill>
              </a:rPr>
              <a:t>Dijagram prikazuje vreme oporavka od privremenog pada praga čujnosti na 4000 Hz usled izlaganja buci u oktavnom opsegu od 1200 Hz do 2400 Hz.</a:t>
            </a:r>
          </a:p>
        </p:txBody>
      </p:sp>
      <p:sp>
        <p:nvSpPr>
          <p:cNvPr id="4" name="Slide Number Placeholder 3"/>
          <p:cNvSpPr>
            <a:spLocks noGrp="1"/>
          </p:cNvSpPr>
          <p:nvPr>
            <p:ph type="sldNum" sz="quarter" idx="10"/>
          </p:nvPr>
        </p:nvSpPr>
        <p:spPr/>
        <p:txBody>
          <a:bodyPr/>
          <a:lstStyle/>
          <a:p>
            <a:fld id="{8200E695-1892-4DB2-BC99-DFE00BC60453}" type="slidenum">
              <a:rPr lang="en-US" smtClean="0"/>
              <a:pPr/>
              <a:t>7</a:t>
            </a:fld>
            <a:endParaRPr lang="en-US"/>
          </a:p>
        </p:txBody>
      </p:sp>
    </p:spTree>
    <p:extLst>
      <p:ext uri="{BB962C8B-B14F-4D97-AF65-F5344CB8AC3E}">
        <p14:creationId xmlns:p14="http://schemas.microsoft.com/office/powerpoint/2010/main" val="2560952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720725"/>
            <a:ext cx="4603750" cy="3454400"/>
          </a:xfrm>
        </p:spPr>
      </p:sp>
      <p:sp>
        <p:nvSpPr>
          <p:cNvPr id="3" name="Notes Placeholder 2"/>
          <p:cNvSpPr>
            <a:spLocks noGrp="1"/>
          </p:cNvSpPr>
          <p:nvPr>
            <p:ph type="body" idx="1"/>
          </p:nvPr>
        </p:nvSpPr>
        <p:spPr>
          <a:xfrm>
            <a:off x="709930" y="4500000"/>
            <a:ext cx="5679440" cy="4029879"/>
          </a:xfrm>
        </p:spPr>
        <p:txBody>
          <a:bodyPr>
            <a:normAutofit/>
          </a:bodyPr>
          <a:lstStyle/>
          <a:p>
            <a:pPr marL="0" marR="0" lvl="1" indent="0" algn="just" defTabSz="914400" rtl="0" eaLnBrk="1" fontAlgn="auto" latinLnBrk="0" hangingPunct="1">
              <a:spcBef>
                <a:spcPts val="600"/>
              </a:spcBef>
              <a:spcAft>
                <a:spcPts val="0"/>
              </a:spcAft>
              <a:buClrTx/>
              <a:buSzTx/>
              <a:buFont typeface="Arial" panose="020B0604020202020204" pitchFamily="34" charset="0"/>
              <a:buNone/>
              <a:tabLst/>
              <a:defRPr/>
            </a:pPr>
            <a:r>
              <a:rPr lang="en-US" sz="1000" dirty="0" err="1">
                <a:solidFill>
                  <a:srgbClr val="000066"/>
                </a:solidFill>
                <a:latin typeface="Arial" panose="020B0604020202020204" pitchFamily="34" charset="0"/>
                <a:cs typeface="Arial" panose="020B0604020202020204" pitchFamily="34" charset="0"/>
              </a:rPr>
              <a:t>Gubitak</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sluha</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može</a:t>
            </a:r>
            <a:r>
              <a:rPr lang="en-US" sz="1000" dirty="0">
                <a:solidFill>
                  <a:srgbClr val="000066"/>
                </a:solidFill>
                <a:latin typeface="Arial" panose="020B0604020202020204" pitchFamily="34" charset="0"/>
                <a:cs typeface="Arial" panose="020B0604020202020204" pitchFamily="34" charset="0"/>
              </a:rPr>
              <a:t> </a:t>
            </a:r>
            <a:r>
              <a:rPr lang="en-US" sz="1000" dirty="0" err="1">
                <a:solidFill>
                  <a:srgbClr val="000066"/>
                </a:solidFill>
                <a:latin typeface="Arial" panose="020B0604020202020204" pitchFamily="34" charset="0"/>
                <a:cs typeface="Arial" panose="020B0604020202020204" pitchFamily="34" charset="0"/>
              </a:rPr>
              <a:t>biti</a:t>
            </a:r>
            <a:r>
              <a:rPr lang="en-US" sz="1000" dirty="0">
                <a:solidFill>
                  <a:srgbClr val="000066"/>
                </a:solidFill>
                <a:latin typeface="Arial" panose="020B0604020202020204" pitchFamily="34" charset="0"/>
                <a:cs typeface="Arial" panose="020B0604020202020204" pitchFamily="34" charset="0"/>
              </a:rPr>
              <a:t>:</a:t>
            </a:r>
          </a:p>
          <a:p>
            <a:pPr marL="216000" marR="0" lvl="2" indent="-216000" algn="just" defTabSz="914400" rtl="0" eaLnBrk="1" fontAlgn="auto" latinLnBrk="0" hangingPunct="1">
              <a:spcBef>
                <a:spcPts val="600"/>
              </a:spcBef>
              <a:spcAft>
                <a:spcPts val="0"/>
              </a:spcAft>
              <a:buClrTx/>
              <a:buSzTx/>
              <a:buFont typeface="+mj-lt"/>
              <a:buAutoNum type="arabicPeriod"/>
              <a:tabLst/>
              <a:defRPr/>
            </a:pPr>
            <a:r>
              <a:rPr lang="en-US" sz="1000" b="1" dirty="0" err="1">
                <a:solidFill>
                  <a:srgbClr val="000066"/>
                </a:solidFill>
                <a:latin typeface="Arial" panose="020B0604020202020204" pitchFamily="34" charset="0"/>
                <a:cs typeface="Arial" panose="020B0604020202020204" pitchFamily="34" charset="0"/>
              </a:rPr>
              <a:t>Konduktivan</a:t>
            </a:r>
            <a:r>
              <a:rPr lang="sr-Latn-RS" sz="1000" b="1" dirty="0">
                <a:solidFill>
                  <a:srgbClr val="000066"/>
                </a:solidFill>
                <a:latin typeface="Arial" panose="020B0604020202020204" pitchFamily="34" charset="0"/>
                <a:cs typeface="Arial" panose="020B0604020202020204" pitchFamily="34" charset="0"/>
              </a:rPr>
              <a:t>  i</a:t>
            </a:r>
          </a:p>
          <a:p>
            <a:pPr marL="216000" marR="0" lvl="2" indent="-216000" algn="just" defTabSz="914400" rtl="0" eaLnBrk="1" fontAlgn="auto" latinLnBrk="0" hangingPunct="1">
              <a:spcBef>
                <a:spcPts val="600"/>
              </a:spcBef>
              <a:spcAft>
                <a:spcPts val="0"/>
              </a:spcAft>
              <a:buClrTx/>
              <a:buSzTx/>
              <a:buFont typeface="+mj-lt"/>
              <a:buAutoNum type="arabicPeriod"/>
              <a:tabLst/>
              <a:defRPr/>
            </a:pPr>
            <a:r>
              <a:rPr lang="en-US" sz="1000" b="1" dirty="0" err="1">
                <a:solidFill>
                  <a:srgbClr val="000066"/>
                </a:solidFill>
                <a:latin typeface="Arial" panose="020B0604020202020204" pitchFamily="34" charset="0"/>
                <a:cs typeface="Arial" panose="020B0604020202020204" pitchFamily="34" charset="0"/>
              </a:rPr>
              <a:t>Senz</a:t>
            </a:r>
            <a:r>
              <a:rPr lang="sr-Latn-RS" sz="1000" b="1" dirty="0">
                <a:solidFill>
                  <a:srgbClr val="000066"/>
                </a:solidFill>
                <a:latin typeface="Arial" panose="020B0604020202020204" pitchFamily="34" charset="0"/>
                <a:cs typeface="Arial" panose="020B0604020202020204" pitchFamily="34" charset="0"/>
              </a:rPr>
              <a:t>o</a:t>
            </a:r>
            <a:r>
              <a:rPr lang="en-US" sz="1000" b="1" dirty="0" err="1">
                <a:solidFill>
                  <a:srgbClr val="000066"/>
                </a:solidFill>
                <a:latin typeface="Arial" panose="020B0604020202020204" pitchFamily="34" charset="0"/>
                <a:cs typeface="Arial" panose="020B0604020202020204" pitchFamily="34" charset="0"/>
              </a:rPr>
              <a:t>roneuralni</a:t>
            </a:r>
            <a:r>
              <a:rPr lang="sr-Latn-RS" sz="1000" dirty="0">
                <a:solidFill>
                  <a:srgbClr val="000066"/>
                </a:solidFill>
                <a:latin typeface="Arial" panose="020B0604020202020204" pitchFamily="34" charset="0"/>
                <a:cs typeface="Arial" panose="020B0604020202020204" pitchFamily="34" charset="0"/>
              </a:rPr>
              <a:t>.</a:t>
            </a:r>
          </a:p>
          <a:p>
            <a:pPr marL="0" marR="0" lvl="1" indent="0" algn="just" defTabSz="914400" rtl="0" eaLnBrk="1" fontAlgn="auto" latinLnBrk="0" hangingPunct="1">
              <a:spcBef>
                <a:spcPts val="600"/>
              </a:spcBef>
              <a:spcAft>
                <a:spcPts val="0"/>
              </a:spcAft>
              <a:buClrTx/>
              <a:buSzTx/>
              <a:buFont typeface="+mj-lt"/>
              <a:buNone/>
              <a:tabLst/>
              <a:defRPr/>
            </a:pPr>
            <a:r>
              <a:rPr lang="sr-Latn-RS" sz="1000" b="1" dirty="0">
                <a:solidFill>
                  <a:srgbClr val="800000"/>
                </a:solidFill>
                <a:latin typeface="Arial" panose="020B0604020202020204" pitchFamily="34" charset="0"/>
                <a:cs typeface="Arial" panose="020B0604020202020204" pitchFamily="34" charset="0"/>
              </a:rPr>
              <a:t>Konduktivni gubitak</a:t>
            </a:r>
            <a:r>
              <a:rPr lang="sr-Latn-RS" sz="1000" b="1" baseline="0" dirty="0">
                <a:solidFill>
                  <a:srgbClr val="800000"/>
                </a:solidFill>
                <a:latin typeface="Arial" panose="020B0604020202020204" pitchFamily="34" charset="0"/>
                <a:cs typeface="Arial" panose="020B0604020202020204" pitchFamily="34" charset="0"/>
              </a:rPr>
              <a:t> sluha </a:t>
            </a:r>
            <a:r>
              <a:rPr lang="sr-Latn-RS" sz="1000" baseline="0" dirty="0">
                <a:solidFill>
                  <a:srgbClr val="000066"/>
                </a:solidFill>
                <a:latin typeface="Arial" panose="020B0604020202020204" pitchFamily="34" charset="0"/>
                <a:cs typeface="Arial" panose="020B0604020202020204" pitchFamily="34" charset="0"/>
              </a:rPr>
              <a:t>nastaje kada je sposobnost uva da prenosi zvučnu energiju od srednjeg do unutrašnjeg uva blokirana ili smanjena. Može se javiti na jednom ili na oba uva.</a:t>
            </a:r>
          </a:p>
          <a:p>
            <a:pPr marL="0" lvl="1" algn="just" fontAlgn="auto">
              <a:spcBef>
                <a:spcPts val="600"/>
              </a:spcBef>
              <a:spcAft>
                <a:spcPts val="0"/>
              </a:spcAft>
              <a:defRPr/>
            </a:pPr>
            <a:r>
              <a:rPr lang="sr-Latn-RS" sz="1000" b="1" baseline="0" dirty="0">
                <a:solidFill>
                  <a:srgbClr val="800000"/>
                </a:solidFill>
                <a:latin typeface="Arial" panose="020B0604020202020204" pitchFamily="34" charset="0"/>
                <a:cs typeface="Arial" panose="020B0604020202020204" pitchFamily="34" charset="0"/>
              </a:rPr>
              <a:t>Senzoroneuralni gubitak sluha </a:t>
            </a:r>
            <a:r>
              <a:rPr lang="sr-Latn-RS" sz="1000" baseline="0" dirty="0">
                <a:solidFill>
                  <a:srgbClr val="000066"/>
                </a:solidFill>
                <a:latin typeface="Arial" panose="020B0604020202020204" pitchFamily="34" charset="0"/>
                <a:cs typeface="Arial" panose="020B0604020202020204" pitchFamily="34" charset="0"/>
              </a:rPr>
              <a:t>nastaje zbog oštećenja ćelija Kortijevog organa u unutrašnjem uvu, koje </a:t>
            </a:r>
            <a:r>
              <a:rPr lang="sr-Latn-RS" sz="1000" dirty="0">
                <a:solidFill>
                  <a:srgbClr val="000066"/>
                </a:solidFill>
                <a:latin typeface="Arial" panose="020B0604020202020204" pitchFamily="34" charset="0"/>
                <a:cs typeface="Arial" panose="020B0604020202020204" pitchFamily="34" charset="0"/>
              </a:rPr>
              <a:t>preko slušnih nerava prenose </a:t>
            </a:r>
            <a:r>
              <a:rPr lang="sr-Latn-RS" sz="1000" baseline="0" dirty="0">
                <a:solidFill>
                  <a:srgbClr val="000066"/>
                </a:solidFill>
                <a:latin typeface="Arial" panose="020B0604020202020204" pitchFamily="34" charset="0"/>
                <a:cs typeface="Arial" panose="020B0604020202020204" pitchFamily="34" charset="0"/>
              </a:rPr>
              <a:t>električne impulse </a:t>
            </a:r>
            <a:r>
              <a:rPr lang="sr-Latn-RS" sz="1000" dirty="0">
                <a:solidFill>
                  <a:srgbClr val="000066"/>
                </a:solidFill>
                <a:latin typeface="Arial" panose="020B0604020202020204" pitchFamily="34" charset="0"/>
                <a:cs typeface="Arial" panose="020B0604020202020204" pitchFamily="34" charset="0"/>
              </a:rPr>
              <a:t>od</a:t>
            </a:r>
            <a:r>
              <a:rPr lang="sr-Latn-RS" sz="1000" baseline="0" dirty="0">
                <a:solidFill>
                  <a:srgbClr val="000066"/>
                </a:solidFill>
                <a:latin typeface="Arial" panose="020B0604020202020204" pitchFamily="34" charset="0"/>
                <a:cs typeface="Arial" panose="020B0604020202020204" pitchFamily="34" charset="0"/>
              </a:rPr>
              <a:t> unutrašnjeg uva do mozga. Senzoroneuralni gubitak sluha može biti: blag, umeren, ozbiljan ili veoma izražen.</a:t>
            </a:r>
          </a:p>
          <a:p>
            <a:pPr marL="0" marR="0" lvl="1" indent="0" algn="just" defTabSz="914400" rtl="0" eaLnBrk="1" fontAlgn="auto" latinLnBrk="0" hangingPunct="1">
              <a:spcBef>
                <a:spcPts val="600"/>
              </a:spcBef>
              <a:spcAft>
                <a:spcPts val="0"/>
              </a:spcAft>
              <a:buClrTx/>
              <a:buSzTx/>
              <a:buFont typeface="+mj-lt"/>
              <a:buNone/>
              <a:tabLst/>
              <a:defRPr/>
            </a:pPr>
            <a:r>
              <a:rPr lang="sr-Latn-RS" sz="1000" baseline="0" dirty="0">
                <a:solidFill>
                  <a:srgbClr val="000066"/>
                </a:solidFill>
                <a:latin typeface="Arial" panose="020B0604020202020204" pitchFamily="34" charset="0"/>
                <a:cs typeface="Arial" panose="020B0604020202020204" pitchFamily="34" charset="0"/>
              </a:rPr>
              <a:t>Senzoroneuralni gubitak sluha se može javiti zbog starosti, ali i zbog dejstva buke.</a:t>
            </a:r>
          </a:p>
        </p:txBody>
      </p:sp>
      <p:sp>
        <p:nvSpPr>
          <p:cNvPr id="5" name="Slide Number Placeholder 4"/>
          <p:cNvSpPr>
            <a:spLocks noGrp="1"/>
          </p:cNvSpPr>
          <p:nvPr>
            <p:ph type="sldNum" sz="quarter" idx="10"/>
          </p:nvPr>
        </p:nvSpPr>
        <p:spPr/>
        <p:txBody>
          <a:bodyPr/>
          <a:lstStyle/>
          <a:p>
            <a:fld id="{C928A839-252E-4E3E-AC79-B42445092DC9}" type="slidenum">
              <a:rPr lang="en-US" smtClean="0"/>
              <a:pPr/>
              <a:t>8</a:t>
            </a:fld>
            <a:endParaRPr lang="en-US"/>
          </a:p>
        </p:txBody>
      </p:sp>
    </p:spTree>
    <p:extLst>
      <p:ext uri="{BB962C8B-B14F-4D97-AF65-F5344CB8AC3E}">
        <p14:creationId xmlns:p14="http://schemas.microsoft.com/office/powerpoint/2010/main" val="2861787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600"/>
              </a:spcBef>
            </a:pPr>
            <a:r>
              <a:rPr lang="sr-Latn-RS" sz="900" b="1" dirty="0">
                <a:solidFill>
                  <a:srgbClr val="800000"/>
                </a:solidFill>
              </a:rPr>
              <a:t>Ekstra-auditivni efekti buke </a:t>
            </a:r>
            <a:r>
              <a:rPr lang="sr-Latn-RS" sz="900" dirty="0">
                <a:solidFill>
                  <a:srgbClr val="000066"/>
                </a:solidFill>
              </a:rPr>
              <a:t>se ispoljavaju na:</a:t>
            </a:r>
          </a:p>
          <a:p>
            <a:pPr algn="just">
              <a:spcBef>
                <a:spcPts val="600"/>
              </a:spcBef>
            </a:pPr>
            <a:r>
              <a:rPr lang="sr-Latn-RS" sz="900" b="1" dirty="0">
                <a:solidFill>
                  <a:srgbClr val="800000"/>
                </a:solidFill>
              </a:rPr>
              <a:t>Moždane centre: </a:t>
            </a:r>
            <a:r>
              <a:rPr lang="sr-Latn-CS" sz="900" b="0" dirty="0">
                <a:solidFill>
                  <a:srgbClr val="000066"/>
                </a:solidFill>
              </a:rPr>
              <a:t>Kao promene cirkulacije krvi zbog promene pritiska na malim krvnim sudovima sa tendencijom da dođe do suženja; Kao promene biolektričnog potencijala moždanih ćelija.</a:t>
            </a:r>
            <a:endParaRPr lang="sr-Latn-RS" sz="900" b="0" dirty="0">
              <a:solidFill>
                <a:srgbClr val="000066"/>
              </a:solidFill>
            </a:endParaRPr>
          </a:p>
          <a:p>
            <a:pPr algn="just">
              <a:spcBef>
                <a:spcPts val="600"/>
              </a:spcBef>
            </a:pPr>
            <a:r>
              <a:rPr lang="sr-Latn-RS" sz="900" b="1" dirty="0">
                <a:solidFill>
                  <a:srgbClr val="800000"/>
                </a:solidFill>
              </a:rPr>
              <a:t>Motoriku:</a:t>
            </a:r>
            <a:r>
              <a:rPr lang="sr-Latn-RS" sz="900" b="1" baseline="0" dirty="0">
                <a:solidFill>
                  <a:srgbClr val="800000"/>
                </a:solidFill>
              </a:rPr>
              <a:t> </a:t>
            </a:r>
            <a:r>
              <a:rPr lang="sr-Latn-RS" sz="900" baseline="0" dirty="0">
                <a:solidFill>
                  <a:srgbClr val="000066"/>
                </a:solidFill>
              </a:rPr>
              <a:t>Kao t</a:t>
            </a:r>
            <a:r>
              <a:rPr lang="en-US" sz="900" dirty="0" err="1">
                <a:solidFill>
                  <a:srgbClr val="000066"/>
                </a:solidFill>
              </a:rPr>
              <a:t>eškoće</a:t>
            </a:r>
            <a:r>
              <a:rPr lang="en-US" sz="900" dirty="0">
                <a:solidFill>
                  <a:srgbClr val="000066"/>
                </a:solidFill>
              </a:rPr>
              <a:t> u </a:t>
            </a:r>
            <a:r>
              <a:rPr lang="en-US" sz="900" dirty="0" err="1">
                <a:solidFill>
                  <a:srgbClr val="000066"/>
                </a:solidFill>
              </a:rPr>
              <a:t>psihomotornim</a:t>
            </a:r>
            <a:r>
              <a:rPr lang="en-US" sz="900" dirty="0">
                <a:solidFill>
                  <a:srgbClr val="000066"/>
                </a:solidFill>
              </a:rPr>
              <a:t> </a:t>
            </a:r>
            <a:r>
              <a:rPr lang="en-US" sz="900" dirty="0" err="1">
                <a:solidFill>
                  <a:srgbClr val="000066"/>
                </a:solidFill>
              </a:rPr>
              <a:t>reakcijama</a:t>
            </a:r>
            <a:r>
              <a:rPr lang="en-US" sz="900" dirty="0">
                <a:solidFill>
                  <a:srgbClr val="000066"/>
                </a:solidFill>
              </a:rPr>
              <a:t> </a:t>
            </a:r>
            <a:r>
              <a:rPr lang="en-US" sz="900" dirty="0" err="1">
                <a:solidFill>
                  <a:srgbClr val="000066"/>
                </a:solidFill>
              </a:rPr>
              <a:t>i</a:t>
            </a:r>
            <a:r>
              <a:rPr lang="en-US" sz="900" dirty="0">
                <a:solidFill>
                  <a:srgbClr val="000066"/>
                </a:solidFill>
              </a:rPr>
              <a:t> </a:t>
            </a:r>
            <a:r>
              <a:rPr lang="en-US" sz="900" dirty="0" err="1">
                <a:solidFill>
                  <a:srgbClr val="000066"/>
                </a:solidFill>
              </a:rPr>
              <a:t>celoj</a:t>
            </a:r>
            <a:r>
              <a:rPr lang="en-US" sz="900" dirty="0">
                <a:solidFill>
                  <a:srgbClr val="000066"/>
                </a:solidFill>
              </a:rPr>
              <a:t> </a:t>
            </a:r>
            <a:r>
              <a:rPr lang="en-US" sz="900" dirty="0" err="1">
                <a:solidFill>
                  <a:srgbClr val="000066"/>
                </a:solidFill>
              </a:rPr>
              <a:t>psihomotornoj</a:t>
            </a:r>
            <a:r>
              <a:rPr lang="en-US" sz="900" dirty="0">
                <a:solidFill>
                  <a:srgbClr val="000066"/>
                </a:solidFill>
              </a:rPr>
              <a:t> </a:t>
            </a:r>
            <a:r>
              <a:rPr lang="en-US" sz="900" dirty="0" err="1">
                <a:solidFill>
                  <a:srgbClr val="000066"/>
                </a:solidFill>
              </a:rPr>
              <a:t>sferi</a:t>
            </a:r>
            <a:r>
              <a:rPr lang="en-US" sz="900" dirty="0">
                <a:solidFill>
                  <a:srgbClr val="000066"/>
                </a:solidFill>
              </a:rPr>
              <a:t> </a:t>
            </a:r>
            <a:r>
              <a:rPr lang="en-US" sz="900" dirty="0" err="1">
                <a:solidFill>
                  <a:srgbClr val="000066"/>
                </a:solidFill>
              </a:rPr>
              <a:t>sa</a:t>
            </a:r>
            <a:r>
              <a:rPr lang="en-US" sz="900" dirty="0">
                <a:solidFill>
                  <a:srgbClr val="000066"/>
                </a:solidFill>
              </a:rPr>
              <a:t> </a:t>
            </a:r>
            <a:r>
              <a:rPr lang="en-US" sz="900" dirty="0" err="1">
                <a:solidFill>
                  <a:srgbClr val="000066"/>
                </a:solidFill>
              </a:rPr>
              <a:t>nedovoljno</a:t>
            </a:r>
            <a:r>
              <a:rPr lang="en-US" sz="900" dirty="0">
                <a:solidFill>
                  <a:srgbClr val="000066"/>
                </a:solidFill>
              </a:rPr>
              <a:t> </a:t>
            </a:r>
            <a:r>
              <a:rPr lang="en-US" sz="900" dirty="0" err="1">
                <a:solidFill>
                  <a:srgbClr val="000066"/>
                </a:solidFill>
              </a:rPr>
              <a:t>preciznim</a:t>
            </a:r>
            <a:r>
              <a:rPr lang="en-US" sz="900" dirty="0">
                <a:solidFill>
                  <a:srgbClr val="000066"/>
                </a:solidFill>
              </a:rPr>
              <a:t> </a:t>
            </a:r>
            <a:r>
              <a:rPr lang="en-US" sz="900" dirty="0" err="1">
                <a:solidFill>
                  <a:srgbClr val="000066"/>
                </a:solidFill>
              </a:rPr>
              <a:t>i</a:t>
            </a:r>
            <a:r>
              <a:rPr lang="en-US" sz="900" dirty="0">
                <a:solidFill>
                  <a:srgbClr val="000066"/>
                </a:solidFill>
              </a:rPr>
              <a:t> </a:t>
            </a:r>
            <a:r>
              <a:rPr lang="en-US" sz="900" dirty="0" err="1">
                <a:solidFill>
                  <a:srgbClr val="000066"/>
                </a:solidFill>
              </a:rPr>
              <a:t>usporenim</a:t>
            </a:r>
            <a:r>
              <a:rPr lang="en-US" sz="900" dirty="0">
                <a:solidFill>
                  <a:srgbClr val="000066"/>
                </a:solidFill>
              </a:rPr>
              <a:t> </a:t>
            </a:r>
            <a:r>
              <a:rPr lang="en-US" sz="900" dirty="0" err="1">
                <a:solidFill>
                  <a:srgbClr val="000066"/>
                </a:solidFill>
              </a:rPr>
              <a:t>pokretima</a:t>
            </a:r>
            <a:r>
              <a:rPr lang="en-US" sz="900" dirty="0">
                <a:solidFill>
                  <a:srgbClr val="000066"/>
                </a:solidFill>
              </a:rPr>
              <a:t>.</a:t>
            </a:r>
          </a:p>
          <a:p>
            <a:pPr algn="just">
              <a:spcBef>
                <a:spcPts val="600"/>
              </a:spcBef>
            </a:pPr>
            <a:r>
              <a:rPr lang="sr-Latn-RS" sz="900" b="1" dirty="0">
                <a:solidFill>
                  <a:srgbClr val="800000"/>
                </a:solidFill>
              </a:rPr>
              <a:t>Čulo vida:</a:t>
            </a:r>
            <a:r>
              <a:rPr lang="sr-Latn-RS" sz="900" b="1" baseline="0" dirty="0">
                <a:solidFill>
                  <a:srgbClr val="800000"/>
                </a:solidFill>
              </a:rPr>
              <a:t> </a:t>
            </a:r>
            <a:r>
              <a:rPr lang="en-US" sz="900" dirty="0" err="1">
                <a:solidFill>
                  <a:srgbClr val="000066"/>
                </a:solidFill>
              </a:rPr>
              <a:t>Zbog</a:t>
            </a:r>
            <a:r>
              <a:rPr lang="en-US" sz="900" dirty="0">
                <a:solidFill>
                  <a:srgbClr val="000066"/>
                </a:solidFill>
              </a:rPr>
              <a:t> </a:t>
            </a:r>
            <a:r>
              <a:rPr lang="en-US" sz="900" dirty="0" err="1">
                <a:solidFill>
                  <a:srgbClr val="000066"/>
                </a:solidFill>
              </a:rPr>
              <a:t>problema</a:t>
            </a:r>
            <a:r>
              <a:rPr lang="en-US" sz="900" dirty="0">
                <a:solidFill>
                  <a:srgbClr val="000066"/>
                </a:solidFill>
              </a:rPr>
              <a:t> u </a:t>
            </a:r>
            <a:r>
              <a:rPr lang="en-US" sz="900" dirty="0" err="1">
                <a:solidFill>
                  <a:srgbClr val="000066"/>
                </a:solidFill>
              </a:rPr>
              <a:t>cirkulaciji</a:t>
            </a:r>
            <a:r>
              <a:rPr lang="en-US" sz="900" dirty="0">
                <a:solidFill>
                  <a:srgbClr val="000066"/>
                </a:solidFill>
              </a:rPr>
              <a:t> </a:t>
            </a:r>
            <a:r>
              <a:rPr lang="en-US" sz="900" dirty="0" err="1">
                <a:solidFill>
                  <a:srgbClr val="000066"/>
                </a:solidFill>
              </a:rPr>
              <a:t>može</a:t>
            </a:r>
            <a:r>
              <a:rPr lang="en-US" sz="900" dirty="0">
                <a:solidFill>
                  <a:srgbClr val="000066"/>
                </a:solidFill>
              </a:rPr>
              <a:t> se </a:t>
            </a:r>
            <a:r>
              <a:rPr lang="en-US" sz="900" dirty="0" err="1">
                <a:solidFill>
                  <a:srgbClr val="000066"/>
                </a:solidFill>
              </a:rPr>
              <a:t>zapaziti</a:t>
            </a:r>
            <a:r>
              <a:rPr lang="en-US" sz="900" dirty="0">
                <a:solidFill>
                  <a:srgbClr val="000066"/>
                </a:solidFill>
              </a:rPr>
              <a:t> </a:t>
            </a:r>
            <a:r>
              <a:rPr lang="en-US" sz="900" dirty="0" err="1">
                <a:solidFill>
                  <a:srgbClr val="000066"/>
                </a:solidFill>
              </a:rPr>
              <a:t>slabije</a:t>
            </a:r>
            <a:r>
              <a:rPr lang="en-US" sz="900" dirty="0">
                <a:solidFill>
                  <a:srgbClr val="000066"/>
                </a:solidFill>
              </a:rPr>
              <a:t> </a:t>
            </a:r>
            <a:r>
              <a:rPr lang="en-US" sz="900" dirty="0" err="1">
                <a:solidFill>
                  <a:srgbClr val="000066"/>
                </a:solidFill>
              </a:rPr>
              <a:t>raspoznavanje</a:t>
            </a:r>
            <a:r>
              <a:rPr lang="en-US" sz="900" dirty="0">
                <a:solidFill>
                  <a:srgbClr val="000066"/>
                </a:solidFill>
              </a:rPr>
              <a:t> </a:t>
            </a:r>
            <a:r>
              <a:rPr lang="en-US" sz="900" dirty="0" err="1">
                <a:solidFill>
                  <a:srgbClr val="000066"/>
                </a:solidFill>
              </a:rPr>
              <a:t>boja</a:t>
            </a:r>
            <a:r>
              <a:rPr lang="en-US" sz="900" dirty="0">
                <a:solidFill>
                  <a:srgbClr val="000066"/>
                </a:solidFill>
              </a:rPr>
              <a:t>, </a:t>
            </a:r>
            <a:r>
              <a:rPr lang="en-US" sz="900" dirty="0" err="1">
                <a:solidFill>
                  <a:srgbClr val="000066"/>
                </a:solidFill>
              </a:rPr>
              <a:t>suženje</a:t>
            </a:r>
            <a:r>
              <a:rPr lang="en-US" sz="900" dirty="0">
                <a:solidFill>
                  <a:srgbClr val="000066"/>
                </a:solidFill>
              </a:rPr>
              <a:t> </a:t>
            </a:r>
            <a:r>
              <a:rPr lang="en-US" sz="900" dirty="0" err="1">
                <a:solidFill>
                  <a:srgbClr val="000066"/>
                </a:solidFill>
              </a:rPr>
              <a:t>vidnog</a:t>
            </a:r>
            <a:r>
              <a:rPr lang="en-US" sz="900" dirty="0">
                <a:solidFill>
                  <a:srgbClr val="000066"/>
                </a:solidFill>
              </a:rPr>
              <a:t> </a:t>
            </a:r>
            <a:r>
              <a:rPr lang="en-US" sz="900" dirty="0" err="1">
                <a:solidFill>
                  <a:srgbClr val="000066"/>
                </a:solidFill>
              </a:rPr>
              <a:t>polja</a:t>
            </a:r>
            <a:r>
              <a:rPr lang="en-US" sz="900" dirty="0">
                <a:solidFill>
                  <a:srgbClr val="000066"/>
                </a:solidFill>
              </a:rPr>
              <a:t>, </a:t>
            </a:r>
            <a:r>
              <a:rPr lang="en-US" sz="900" dirty="0" err="1">
                <a:solidFill>
                  <a:srgbClr val="000066"/>
                </a:solidFill>
              </a:rPr>
              <a:t>sporija</a:t>
            </a:r>
            <a:r>
              <a:rPr lang="en-US" sz="900" dirty="0">
                <a:solidFill>
                  <a:srgbClr val="000066"/>
                </a:solidFill>
              </a:rPr>
              <a:t> </a:t>
            </a:r>
            <a:r>
              <a:rPr lang="en-US" sz="900" dirty="0" err="1">
                <a:solidFill>
                  <a:srgbClr val="000066"/>
                </a:solidFill>
              </a:rPr>
              <a:t>adaptacija</a:t>
            </a:r>
            <a:r>
              <a:rPr lang="en-US" sz="900" dirty="0">
                <a:solidFill>
                  <a:srgbClr val="000066"/>
                </a:solidFill>
              </a:rPr>
              <a:t> </a:t>
            </a:r>
            <a:r>
              <a:rPr lang="en-US" sz="900" dirty="0" err="1">
                <a:solidFill>
                  <a:srgbClr val="000066"/>
                </a:solidFill>
              </a:rPr>
              <a:t>na</a:t>
            </a:r>
            <a:r>
              <a:rPr lang="en-US" sz="900" dirty="0">
                <a:solidFill>
                  <a:srgbClr val="000066"/>
                </a:solidFill>
              </a:rPr>
              <a:t> </a:t>
            </a:r>
            <a:r>
              <a:rPr lang="en-US" sz="900" dirty="0" err="1">
                <a:solidFill>
                  <a:srgbClr val="000066"/>
                </a:solidFill>
              </a:rPr>
              <a:t>intenzitet</a:t>
            </a:r>
            <a:r>
              <a:rPr lang="en-US" sz="900" dirty="0">
                <a:solidFill>
                  <a:srgbClr val="000066"/>
                </a:solidFill>
              </a:rPr>
              <a:t> </a:t>
            </a:r>
            <a:r>
              <a:rPr lang="en-US" sz="900" dirty="0" err="1">
                <a:solidFill>
                  <a:srgbClr val="000066"/>
                </a:solidFill>
              </a:rPr>
              <a:t>svetlosti</a:t>
            </a:r>
            <a:r>
              <a:rPr lang="en-US" sz="900" dirty="0">
                <a:solidFill>
                  <a:srgbClr val="000066"/>
                </a:solidFill>
              </a:rPr>
              <a:t> (</a:t>
            </a:r>
            <a:r>
              <a:rPr lang="en-US" sz="900" dirty="0" err="1">
                <a:solidFill>
                  <a:srgbClr val="000066"/>
                </a:solidFill>
              </a:rPr>
              <a:t>naročito</a:t>
            </a:r>
            <a:r>
              <a:rPr lang="en-US" sz="900" dirty="0">
                <a:solidFill>
                  <a:srgbClr val="000066"/>
                </a:solidFill>
              </a:rPr>
              <a:t> </a:t>
            </a:r>
            <a:r>
              <a:rPr lang="en-US" sz="900" dirty="0" err="1">
                <a:solidFill>
                  <a:srgbClr val="000066"/>
                </a:solidFill>
              </a:rPr>
              <a:t>na</a:t>
            </a:r>
            <a:r>
              <a:rPr lang="en-US" sz="900" dirty="0">
                <a:solidFill>
                  <a:srgbClr val="000066"/>
                </a:solidFill>
              </a:rPr>
              <a:t> </a:t>
            </a:r>
            <a:r>
              <a:rPr lang="en-US" sz="900" dirty="0" err="1">
                <a:solidFill>
                  <a:srgbClr val="000066"/>
                </a:solidFill>
              </a:rPr>
              <a:t>tamu</a:t>
            </a:r>
            <a:r>
              <a:rPr lang="en-US" sz="900" dirty="0">
                <a:solidFill>
                  <a:srgbClr val="000066"/>
                </a:solidFill>
              </a:rPr>
              <a:t>), </a:t>
            </a:r>
            <a:r>
              <a:rPr lang="en-US" sz="900" dirty="0" err="1">
                <a:solidFill>
                  <a:srgbClr val="000066"/>
                </a:solidFill>
              </a:rPr>
              <a:t>usporavanje</a:t>
            </a:r>
            <a:r>
              <a:rPr lang="en-US" sz="900" dirty="0">
                <a:solidFill>
                  <a:srgbClr val="000066"/>
                </a:solidFill>
              </a:rPr>
              <a:t> </a:t>
            </a:r>
            <a:r>
              <a:rPr lang="en-US" sz="900" dirty="0" err="1">
                <a:solidFill>
                  <a:srgbClr val="000066"/>
                </a:solidFill>
              </a:rPr>
              <a:t>vizulelnih</a:t>
            </a:r>
            <a:r>
              <a:rPr lang="en-US" sz="900" dirty="0">
                <a:solidFill>
                  <a:srgbClr val="000066"/>
                </a:solidFill>
              </a:rPr>
              <a:t> </a:t>
            </a:r>
            <a:r>
              <a:rPr lang="en-US" sz="900" dirty="0" err="1">
                <a:solidFill>
                  <a:srgbClr val="000066"/>
                </a:solidFill>
              </a:rPr>
              <a:t>reakcija</a:t>
            </a:r>
            <a:r>
              <a:rPr lang="en-US" sz="900" dirty="0">
                <a:solidFill>
                  <a:srgbClr val="000066"/>
                </a:solidFill>
              </a:rPr>
              <a:t> </a:t>
            </a:r>
            <a:r>
              <a:rPr lang="en-US" sz="900" dirty="0" err="1">
                <a:solidFill>
                  <a:srgbClr val="000066"/>
                </a:solidFill>
              </a:rPr>
              <a:t>i</a:t>
            </a:r>
            <a:r>
              <a:rPr lang="en-US" sz="900" dirty="0">
                <a:solidFill>
                  <a:srgbClr val="000066"/>
                </a:solidFill>
              </a:rPr>
              <a:t> </a:t>
            </a:r>
            <a:r>
              <a:rPr lang="en-US" sz="900" dirty="0" err="1">
                <a:solidFill>
                  <a:srgbClr val="000066"/>
                </a:solidFill>
              </a:rPr>
              <a:t>uočavanja</a:t>
            </a:r>
            <a:r>
              <a:rPr lang="en-US" sz="900" dirty="0">
                <a:solidFill>
                  <a:srgbClr val="000066"/>
                </a:solidFill>
              </a:rPr>
              <a:t> </a:t>
            </a:r>
            <a:r>
              <a:rPr lang="en-US" sz="900" dirty="0" err="1">
                <a:solidFill>
                  <a:srgbClr val="000066"/>
                </a:solidFill>
              </a:rPr>
              <a:t>detalja</a:t>
            </a:r>
            <a:r>
              <a:rPr lang="en-US" sz="900" dirty="0">
                <a:solidFill>
                  <a:srgbClr val="000066"/>
                </a:solidFill>
              </a:rPr>
              <a:t>.</a:t>
            </a:r>
          </a:p>
          <a:p>
            <a:pPr algn="just">
              <a:spcBef>
                <a:spcPts val="600"/>
              </a:spcBef>
            </a:pPr>
            <a:r>
              <a:rPr lang="sr-Latn-RS" sz="900" b="1" dirty="0">
                <a:solidFill>
                  <a:srgbClr val="800000"/>
                </a:solidFill>
              </a:rPr>
              <a:t>Psihičku sferu: </a:t>
            </a:r>
            <a:r>
              <a:rPr lang="en-US" sz="900" dirty="0" err="1">
                <a:solidFill>
                  <a:srgbClr val="000066"/>
                </a:solidFill>
              </a:rPr>
              <a:t>Poremećaj</a:t>
            </a:r>
            <a:r>
              <a:rPr lang="en-US" sz="900" dirty="0">
                <a:solidFill>
                  <a:srgbClr val="000066"/>
                </a:solidFill>
              </a:rPr>
              <a:t> </a:t>
            </a:r>
            <a:r>
              <a:rPr lang="en-US" sz="900" dirty="0" err="1">
                <a:solidFill>
                  <a:srgbClr val="000066"/>
                </a:solidFill>
              </a:rPr>
              <a:t>ponašanja</a:t>
            </a:r>
            <a:r>
              <a:rPr lang="en-US" sz="900" dirty="0">
                <a:solidFill>
                  <a:srgbClr val="000066"/>
                </a:solidFill>
              </a:rPr>
              <a:t> – </a:t>
            </a:r>
            <a:r>
              <a:rPr lang="en-US" sz="900" dirty="0" err="1">
                <a:solidFill>
                  <a:srgbClr val="000066"/>
                </a:solidFill>
              </a:rPr>
              <a:t>razdražljivost</a:t>
            </a:r>
            <a:r>
              <a:rPr lang="en-US" sz="900" dirty="0">
                <a:solidFill>
                  <a:srgbClr val="000066"/>
                </a:solidFill>
              </a:rPr>
              <a:t>,</a:t>
            </a:r>
            <a:r>
              <a:rPr lang="sr-Latn-RS" sz="900" dirty="0">
                <a:solidFill>
                  <a:srgbClr val="000066"/>
                </a:solidFill>
              </a:rPr>
              <a:t> n</a:t>
            </a:r>
            <a:r>
              <a:rPr lang="en-US" sz="900" dirty="0" err="1">
                <a:solidFill>
                  <a:srgbClr val="000066"/>
                </a:solidFill>
              </a:rPr>
              <a:t>esanica</a:t>
            </a:r>
            <a:r>
              <a:rPr lang="en-US" sz="900" dirty="0">
                <a:solidFill>
                  <a:srgbClr val="000066"/>
                </a:solidFill>
              </a:rPr>
              <a:t>,</a:t>
            </a:r>
            <a:r>
              <a:rPr lang="sr-Latn-RS" sz="900" dirty="0">
                <a:solidFill>
                  <a:srgbClr val="000066"/>
                </a:solidFill>
              </a:rPr>
              <a:t> l</a:t>
            </a:r>
            <a:r>
              <a:rPr lang="en-US" sz="900" dirty="0" err="1">
                <a:solidFill>
                  <a:srgbClr val="000066"/>
                </a:solidFill>
              </a:rPr>
              <a:t>oše</a:t>
            </a:r>
            <a:r>
              <a:rPr lang="en-US" sz="900" dirty="0">
                <a:solidFill>
                  <a:srgbClr val="000066"/>
                </a:solidFill>
              </a:rPr>
              <a:t> </a:t>
            </a:r>
            <a:r>
              <a:rPr lang="en-US" sz="900" dirty="0" err="1">
                <a:solidFill>
                  <a:srgbClr val="000066"/>
                </a:solidFill>
              </a:rPr>
              <a:t>raspoloženje</a:t>
            </a:r>
            <a:r>
              <a:rPr lang="en-US" sz="900" dirty="0">
                <a:solidFill>
                  <a:srgbClr val="000066"/>
                </a:solidFill>
              </a:rPr>
              <a:t>,</a:t>
            </a:r>
            <a:r>
              <a:rPr lang="sr-Latn-RS" sz="900" dirty="0">
                <a:solidFill>
                  <a:srgbClr val="000066"/>
                </a:solidFill>
              </a:rPr>
              <a:t> s</a:t>
            </a:r>
            <a:r>
              <a:rPr lang="en-US" sz="900" dirty="0" err="1">
                <a:solidFill>
                  <a:srgbClr val="000066"/>
                </a:solidFill>
              </a:rPr>
              <a:t>trah</a:t>
            </a:r>
            <a:r>
              <a:rPr lang="en-US" sz="900" dirty="0">
                <a:solidFill>
                  <a:srgbClr val="000066"/>
                </a:solidFill>
              </a:rPr>
              <a:t>,</a:t>
            </a:r>
            <a:r>
              <a:rPr lang="sr-Latn-RS" sz="900" dirty="0">
                <a:solidFill>
                  <a:srgbClr val="000066"/>
                </a:solidFill>
              </a:rPr>
              <a:t> a</a:t>
            </a:r>
            <a:r>
              <a:rPr lang="en-US" sz="900" dirty="0" err="1">
                <a:solidFill>
                  <a:srgbClr val="000066"/>
                </a:solidFill>
              </a:rPr>
              <a:t>patija</a:t>
            </a:r>
            <a:r>
              <a:rPr lang="en-US" sz="900" dirty="0">
                <a:solidFill>
                  <a:srgbClr val="000066"/>
                </a:solidFill>
              </a:rPr>
              <a:t>.</a:t>
            </a:r>
          </a:p>
          <a:p>
            <a:pPr algn="just">
              <a:spcBef>
                <a:spcPts val="600"/>
              </a:spcBef>
            </a:pPr>
            <a:r>
              <a:rPr lang="sr-Latn-RS" sz="900" b="1" dirty="0">
                <a:solidFill>
                  <a:srgbClr val="800000"/>
                </a:solidFill>
              </a:rPr>
              <a:t>Sistem za ravnotežu: </a:t>
            </a:r>
            <a:r>
              <a:rPr lang="sr-Latn-RS" sz="900" dirty="0">
                <a:solidFill>
                  <a:srgbClr val="000066"/>
                </a:solidFill>
              </a:rPr>
              <a:t>Ravnoteža se održava pomoću vestibularnog organa u unutrašnjem uvu i organa vida. Svaki od sistema dejstvom buke može biti doveden u stanje smanjene ili povećane aktivnosti, što dovodi do vrtoglavice, nestabilnosti, pada, mučnine, povraćanja.</a:t>
            </a:r>
          </a:p>
          <a:p>
            <a:pPr algn="just">
              <a:spcBef>
                <a:spcPts val="600"/>
              </a:spcBef>
            </a:pPr>
            <a:r>
              <a:rPr lang="sr-Latn-RS" sz="900" b="1" dirty="0">
                <a:solidFill>
                  <a:srgbClr val="800000"/>
                </a:solidFill>
              </a:rPr>
              <a:t>Kardiovaskularni sistem: </a:t>
            </a:r>
            <a:r>
              <a:rPr lang="sr-Latn-RS" sz="900" dirty="0">
                <a:solidFill>
                  <a:srgbClr val="000066"/>
                </a:solidFill>
              </a:rPr>
              <a:t>Dejstvo buke dovodi do ubrzanja srčanog rada, prvo povećanjem gornjeg srčanog pritiska, a zatim i donjeg usled suženja krvnih sudova.</a:t>
            </a:r>
          </a:p>
          <a:p>
            <a:pPr algn="just">
              <a:spcBef>
                <a:spcPts val="600"/>
              </a:spcBef>
            </a:pPr>
            <a:r>
              <a:rPr lang="sr-Latn-RS" sz="900" b="1" dirty="0">
                <a:solidFill>
                  <a:srgbClr val="800000"/>
                </a:solidFill>
              </a:rPr>
              <a:t>Glas i govor: </a:t>
            </a:r>
            <a:r>
              <a:rPr lang="sr-Latn-RS" sz="900" dirty="0">
                <a:solidFill>
                  <a:srgbClr val="000066"/>
                </a:solidFill>
              </a:rPr>
              <a:t>Glas i govor usled buke trpe ne samo zbog potrebe glasnije komunikacije, već i zbog poremećaja korelacije koja postoje između sluha i govora. </a:t>
            </a:r>
          </a:p>
          <a:p>
            <a:pPr algn="just">
              <a:spcBef>
                <a:spcPts val="600"/>
              </a:spcBef>
            </a:pPr>
            <a:r>
              <a:rPr lang="sr-Latn-RS" sz="900" b="1" dirty="0">
                <a:solidFill>
                  <a:srgbClr val="800000"/>
                </a:solidFill>
              </a:rPr>
              <a:t>Endokrini sistem: </a:t>
            </a:r>
            <a:r>
              <a:rPr lang="sr-Latn-RS" sz="900" dirty="0">
                <a:solidFill>
                  <a:srgbClr val="000066"/>
                </a:solidFill>
              </a:rPr>
              <a:t>Buka preko centralnog nervnog sistema deluje na žlezde sa unutrašnjim lučenjem, tako da se npr. može javiti povećano lučenje adrenalina iz nadbubrežnih žlezdi, što je jedan od glavnih uzroka kontrakcije krvnih sudova.</a:t>
            </a:r>
          </a:p>
          <a:p>
            <a:pPr algn="just">
              <a:spcBef>
                <a:spcPts val="600"/>
              </a:spcBef>
            </a:pPr>
            <a:r>
              <a:rPr lang="sr-Latn-RS" sz="900" b="1" dirty="0">
                <a:solidFill>
                  <a:srgbClr val="800000"/>
                </a:solidFill>
              </a:rPr>
              <a:t>Digestivni sistem: </a:t>
            </a:r>
            <a:r>
              <a:rPr lang="sr-Latn-RS" sz="900" dirty="0">
                <a:solidFill>
                  <a:srgbClr val="000066"/>
                </a:solidFill>
              </a:rPr>
              <a:t>Usled dejstva buke se u želucu i crevima mogu javiti grčevi, što izaziva poremećaje u varenju praćene ponekad veoma jakim bolovima.</a:t>
            </a:r>
          </a:p>
          <a:p>
            <a:pPr algn="just">
              <a:spcBef>
                <a:spcPts val="600"/>
              </a:spcBef>
            </a:pPr>
            <a:r>
              <a:rPr lang="sr-Latn-RS" sz="900" b="1" dirty="0">
                <a:solidFill>
                  <a:srgbClr val="800000"/>
                </a:solidFill>
              </a:rPr>
              <a:t>Graviditet i reproduktivnu funkciju: </a:t>
            </a:r>
            <a:r>
              <a:rPr lang="sr-Latn-RS" sz="900" dirty="0">
                <a:solidFill>
                  <a:srgbClr val="000066"/>
                </a:solidFill>
              </a:rPr>
              <a:t>Neka istraživanja (na pacovima) pokazuju da buka može povećati sterilitet, odnosno smanjiti fertilitet (rodnost).</a:t>
            </a:r>
          </a:p>
        </p:txBody>
      </p:sp>
      <p:sp>
        <p:nvSpPr>
          <p:cNvPr id="4" name="Slide Number Placeholder 3"/>
          <p:cNvSpPr>
            <a:spLocks noGrp="1"/>
          </p:cNvSpPr>
          <p:nvPr>
            <p:ph type="sldNum" sz="quarter" idx="10"/>
          </p:nvPr>
        </p:nvSpPr>
        <p:spPr/>
        <p:txBody>
          <a:bodyPr/>
          <a:lstStyle/>
          <a:p>
            <a:fld id="{8200E695-1892-4DB2-BC99-DFE00BC60453}" type="slidenum">
              <a:rPr lang="en-US" smtClean="0"/>
              <a:pPr/>
              <a:t>9</a:t>
            </a:fld>
            <a:endParaRPr lang="en-US" dirty="0"/>
          </a:p>
        </p:txBody>
      </p:sp>
    </p:spTree>
    <p:extLst>
      <p:ext uri="{BB962C8B-B14F-4D97-AF65-F5344CB8AC3E}">
        <p14:creationId xmlns:p14="http://schemas.microsoft.com/office/powerpoint/2010/main" val="3317551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r-Latn-C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sr-Latn-C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856FA2-2A5D-4F04-B3F5-ED91F209E28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C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F68299-1286-40F6-9E1F-11A0D96CBB5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r-Latn-C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97E48E-D68E-4163-B136-7569770B600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F37239D5-941A-4DAE-80AD-AB1EF69AA70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sr-Latn-CS"/>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C59D1731-C9A3-4F89-A560-0E83C7782D0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C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CC604B-4EBC-46DD-9418-F144C7838EA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r-Latn-C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37DA1BA-6CF0-400C-B56E-B3CA2F9C9B6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C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B65A11D-576C-4D9A-9DA6-D38E3259E8C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r-Latn-C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36F8503-57FF-4909-9B91-1B0AAFD2261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C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688B5CE-0C96-4DC9-AF7B-DE68272363A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B422240-3A97-4B11-8700-BED4F2ACB68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r-Latn-C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4F65FDE-E77F-45F0-97F9-5A395446212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r-Latn-C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C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5257A9E-CD85-4C99-AE6A-7CFBD38610C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6A8C294-8870-49FD-BC00-86C6AEA0E50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audio" Target="../media/media5.mp3"/><Relationship Id="rId13" Type="http://schemas.microsoft.com/office/2007/relationships/media" Target="../media/media8.mp3"/><Relationship Id="rId18" Type="http://schemas.openxmlformats.org/officeDocument/2006/relationships/hyperlink" Target="https://www.nytimes.com/wirecutter/blog/is-your-hearing-at-risk/" TargetMode="External"/><Relationship Id="rId3" Type="http://schemas.microsoft.com/office/2007/relationships/media" Target="../media/media3.mp3"/><Relationship Id="rId21" Type="http://schemas.openxmlformats.org/officeDocument/2006/relationships/image" Target="../media/image14.png"/><Relationship Id="rId7" Type="http://schemas.microsoft.com/office/2007/relationships/media" Target="../media/media5.mp3"/><Relationship Id="rId12" Type="http://schemas.openxmlformats.org/officeDocument/2006/relationships/audio" Target="../media/media7.mp3"/><Relationship Id="rId17" Type="http://schemas.openxmlformats.org/officeDocument/2006/relationships/image" Target="../media/image13.gif"/><Relationship Id="rId2" Type="http://schemas.openxmlformats.org/officeDocument/2006/relationships/audio" Target="../media/media2.mp3"/><Relationship Id="rId16" Type="http://schemas.openxmlformats.org/officeDocument/2006/relationships/notesSlide" Target="../notesSlides/notesSlide8.xml"/><Relationship Id="rId20" Type="http://schemas.openxmlformats.org/officeDocument/2006/relationships/image" Target="../media/image6.png"/><Relationship Id="rId1" Type="http://schemas.microsoft.com/office/2007/relationships/media" Target="../media/media2.mp3"/><Relationship Id="rId6" Type="http://schemas.openxmlformats.org/officeDocument/2006/relationships/audio" Target="../media/media4.mp3"/><Relationship Id="rId11" Type="http://schemas.microsoft.com/office/2007/relationships/media" Target="../media/media7.mp3"/><Relationship Id="rId24" Type="http://schemas.openxmlformats.org/officeDocument/2006/relationships/image" Target="../media/image17.png"/><Relationship Id="rId5" Type="http://schemas.microsoft.com/office/2007/relationships/media" Target="../media/media4.mp3"/><Relationship Id="rId15" Type="http://schemas.openxmlformats.org/officeDocument/2006/relationships/slideLayout" Target="../slideLayouts/slideLayout1.xml"/><Relationship Id="rId23" Type="http://schemas.openxmlformats.org/officeDocument/2006/relationships/image" Target="../media/image16.png"/><Relationship Id="rId10" Type="http://schemas.openxmlformats.org/officeDocument/2006/relationships/audio" Target="../media/media6.mp3"/><Relationship Id="rId19" Type="http://schemas.openxmlformats.org/officeDocument/2006/relationships/hyperlink" Target="https://www.hear-it.org/Impressions-of-hearing-loss-and-Tinnitus-" TargetMode="External"/><Relationship Id="rId4" Type="http://schemas.openxmlformats.org/officeDocument/2006/relationships/audio" Target="../media/media3.mp3"/><Relationship Id="rId9" Type="http://schemas.microsoft.com/office/2007/relationships/media" Target="../media/media6.mp3"/><Relationship Id="rId14" Type="http://schemas.openxmlformats.org/officeDocument/2006/relationships/audio" Target="../media/media8.mp3"/><Relationship Id="rId22"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835696" y="334259"/>
            <a:ext cx="5472608" cy="861774"/>
          </a:xfrm>
          <a:prstGeom prst="rect">
            <a:avLst/>
          </a:prstGeom>
          <a:noFill/>
          <a:ln w="9525">
            <a:noFill/>
            <a:miter lim="800000"/>
            <a:headEnd/>
            <a:tailEnd/>
          </a:ln>
        </p:spPr>
        <p:txBody>
          <a:bodyPr wrap="square">
            <a:spAutoFit/>
          </a:bodyPr>
          <a:lstStyle/>
          <a:p>
            <a:pPr algn="ctr" fontAlgn="auto">
              <a:spcBef>
                <a:spcPct val="50000"/>
              </a:spcBef>
              <a:spcAft>
                <a:spcPts val="0"/>
              </a:spcAft>
              <a:defRPr/>
            </a:pPr>
            <a:r>
              <a:rPr lang="sr-Latn-CS" sz="2000" kern="0" dirty="0">
                <a:solidFill>
                  <a:sysClr val="windowText" lastClr="000000"/>
                </a:solidFill>
                <a:latin typeface="Arial Black" pitchFamily="34" charset="0"/>
              </a:rPr>
              <a:t>UNIVERZITET U NIŠU</a:t>
            </a:r>
          </a:p>
          <a:p>
            <a:pPr algn="ctr" fontAlgn="auto">
              <a:spcBef>
                <a:spcPct val="50000"/>
              </a:spcBef>
              <a:spcAft>
                <a:spcPts val="0"/>
              </a:spcAft>
              <a:defRPr/>
            </a:pPr>
            <a:r>
              <a:rPr lang="sr-Latn-CS" sz="2000" kern="0" dirty="0">
                <a:solidFill>
                  <a:sysClr val="windowText" lastClr="000000"/>
                </a:solidFill>
                <a:latin typeface="Arial Black" pitchFamily="34" charset="0"/>
              </a:rPr>
              <a:t>FAKULTET ZAŠTITE NA RADU U NIŠU</a:t>
            </a:r>
            <a:endParaRPr lang="en-US" sz="2000" kern="0" dirty="0">
              <a:solidFill>
                <a:sysClr val="windowText" lastClr="000000"/>
              </a:solidFill>
              <a:latin typeface="Arial Black" pitchFamily="34" charset="0"/>
            </a:endParaRPr>
          </a:p>
        </p:txBody>
      </p:sp>
      <p:graphicFrame>
        <p:nvGraphicFramePr>
          <p:cNvPr id="4" name="Object 14"/>
          <p:cNvGraphicFramePr>
            <a:graphicFrameLocks noChangeAspect="1"/>
          </p:cNvGraphicFramePr>
          <p:nvPr/>
        </p:nvGraphicFramePr>
        <p:xfrm>
          <a:off x="7451352" y="188640"/>
          <a:ext cx="1081088" cy="1079500"/>
        </p:xfrm>
        <a:graphic>
          <a:graphicData uri="http://schemas.openxmlformats.org/presentationml/2006/ole">
            <mc:AlternateContent xmlns:mc="http://schemas.openxmlformats.org/markup-compatibility/2006">
              <mc:Choice xmlns:v="urn:schemas-microsoft-com:vml" Requires="v">
                <p:oleObj name="CorelDRAW" r:id="rId3" imgW="6624720" imgH="6624720" progId="CorelDRAW.Graphic.14">
                  <p:embed/>
                </p:oleObj>
              </mc:Choice>
              <mc:Fallback>
                <p:oleObj name="CorelDRAW" r:id="rId3" imgW="6624720" imgH="6624720" progId="CorelDRAW.Graphic.1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352" y="188640"/>
                        <a:ext cx="108108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11" descr="univerzitet-Logo-bitmapa-300x300.png"/>
          <p:cNvPicPr>
            <a:picLocks noChangeAspect="1"/>
          </p:cNvPicPr>
          <p:nvPr/>
        </p:nvPicPr>
        <p:blipFill>
          <a:blip r:embed="rId5" cstate="print"/>
          <a:srcRect/>
          <a:stretch>
            <a:fillRect/>
          </a:stretch>
        </p:blipFill>
        <p:spPr bwMode="auto">
          <a:xfrm>
            <a:off x="611560" y="188640"/>
            <a:ext cx="1081087" cy="1079500"/>
          </a:xfrm>
          <a:prstGeom prst="rect">
            <a:avLst/>
          </a:prstGeom>
          <a:noFill/>
          <a:ln w="9525">
            <a:noFill/>
            <a:miter lim="800000"/>
            <a:headEnd/>
            <a:tailEnd/>
          </a:ln>
        </p:spPr>
      </p:pic>
      <p:cxnSp>
        <p:nvCxnSpPr>
          <p:cNvPr id="6" name="Straight Connector 5"/>
          <p:cNvCxnSpPr/>
          <p:nvPr/>
        </p:nvCxnSpPr>
        <p:spPr>
          <a:xfrm>
            <a:off x="0" y="1412776"/>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7" name="Straight Connector 6"/>
          <p:cNvCxnSpPr/>
          <p:nvPr/>
        </p:nvCxnSpPr>
        <p:spPr>
          <a:xfrm>
            <a:off x="0" y="5876925"/>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8" name="Rectangle 9"/>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0" name="Rectangle 15"/>
          <p:cNvSpPr>
            <a:spLocks noChangeArrowheads="1"/>
          </p:cNvSpPr>
          <p:nvPr/>
        </p:nvSpPr>
        <p:spPr bwMode="auto">
          <a:xfrm>
            <a:off x="685800" y="2564904"/>
            <a:ext cx="7772400" cy="792088"/>
          </a:xfrm>
          <a:prstGeom prst="rect">
            <a:avLst/>
          </a:prstGeom>
          <a:noFill/>
          <a:ln w="9525">
            <a:noFill/>
            <a:miter lim="800000"/>
            <a:headEnd/>
            <a:tailEnd/>
          </a:ln>
        </p:spPr>
        <p:txBody>
          <a:bodyPr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sr-Latn-CS" sz="4400" b="0" i="0" u="none" strike="noStrike" kern="0" cap="none" spc="0" normalizeH="0" baseline="0" noProof="0" dirty="0">
                <a:ln>
                  <a:noFill/>
                </a:ln>
                <a:solidFill>
                  <a:srgbClr val="000066"/>
                </a:solidFill>
                <a:effectLst/>
                <a:uLnTx/>
                <a:uFillTx/>
                <a:latin typeface="Arial Black" pitchFamily="34" charset="0"/>
              </a:rPr>
              <a:t>BUKA I VIBRACIJE</a:t>
            </a:r>
            <a:endParaRPr kumimoji="0" lang="en-US" sz="4400" b="1" i="0" u="none" strike="noStrike" kern="0" cap="none" spc="0" normalizeH="0" baseline="0" noProof="0" dirty="0">
              <a:ln>
                <a:noFill/>
              </a:ln>
              <a:solidFill>
                <a:srgbClr val="000066"/>
              </a:solidFill>
              <a:effectLst/>
              <a:uLnTx/>
              <a:uFillTx/>
            </a:endParaRPr>
          </a:p>
        </p:txBody>
      </p:sp>
      <p:sp>
        <p:nvSpPr>
          <p:cNvPr id="13" name="Rectangle 15"/>
          <p:cNvSpPr>
            <a:spLocks noChangeArrowheads="1"/>
          </p:cNvSpPr>
          <p:nvPr/>
        </p:nvSpPr>
        <p:spPr bwMode="auto">
          <a:xfrm>
            <a:off x="2087724" y="3501008"/>
            <a:ext cx="4968552" cy="432048"/>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kumimoji="0" lang="sr-Latn-CS" sz="2000" b="0" i="0" u="none" strike="noStrike" kern="0" cap="none" spc="0" normalizeH="0" baseline="0" noProof="0" dirty="0">
                <a:ln>
                  <a:noFill/>
                </a:ln>
                <a:solidFill>
                  <a:srgbClr val="000066"/>
                </a:solidFill>
                <a:effectLst/>
                <a:uLnTx/>
                <a:uFillTx/>
                <a:latin typeface="Arial Black" pitchFamily="34" charset="0"/>
              </a:rPr>
              <a:t>- PREZENTACIJA</a:t>
            </a:r>
            <a:r>
              <a:rPr kumimoji="0" lang="sr-Latn-CS" sz="2000" b="0" i="0" u="none" strike="noStrike" kern="0" cap="none" spc="0" normalizeH="0" noProof="0" dirty="0">
                <a:ln>
                  <a:noFill/>
                </a:ln>
                <a:solidFill>
                  <a:srgbClr val="000066"/>
                </a:solidFill>
                <a:effectLst/>
                <a:uLnTx/>
                <a:uFillTx/>
                <a:latin typeface="Arial Black" pitchFamily="34" charset="0"/>
              </a:rPr>
              <a:t> PREDAVANJA -</a:t>
            </a:r>
            <a:endParaRPr kumimoji="0" lang="en-US" sz="2000" b="1" i="0" u="none" strike="noStrike" kern="0" cap="none" spc="0" normalizeH="0" baseline="0" noProof="0" dirty="0">
              <a:ln>
                <a:noFill/>
              </a:ln>
              <a:solidFill>
                <a:srgbClr val="000066"/>
              </a:solidFill>
              <a:effectLst/>
              <a:uLnTx/>
              <a:uFillTx/>
            </a:endParaRPr>
          </a:p>
        </p:txBody>
      </p:sp>
      <p:sp>
        <p:nvSpPr>
          <p:cNvPr id="14" name="Rectangle 15"/>
          <p:cNvSpPr>
            <a:spLocks noChangeArrowheads="1"/>
          </p:cNvSpPr>
          <p:nvPr/>
        </p:nvSpPr>
        <p:spPr bwMode="auto">
          <a:xfrm>
            <a:off x="2339752" y="6021288"/>
            <a:ext cx="4464496" cy="720080"/>
          </a:xfrm>
          <a:prstGeom prst="rect">
            <a:avLst/>
          </a:prstGeom>
          <a:noFill/>
          <a:ln w="9525">
            <a:noFill/>
            <a:miter lim="800000"/>
            <a:headEnd/>
            <a:tailEnd/>
          </a:ln>
        </p:spPr>
        <p:txBody>
          <a:bodyPr anchor="ctr"/>
          <a:lstStyle/>
          <a:p>
            <a:pPr fontAlgn="auto">
              <a:spcBef>
                <a:spcPts val="0"/>
              </a:spcBef>
              <a:spcAft>
                <a:spcPts val="600"/>
              </a:spcAft>
              <a:defRPr/>
            </a:pPr>
            <a:r>
              <a:rPr lang="sr-Latn-CS" sz="1800" kern="0" dirty="0">
                <a:solidFill>
                  <a:srgbClr val="000066"/>
                </a:solidFill>
                <a:latin typeface="Arial Black" pitchFamily="34" charset="0"/>
              </a:rPr>
              <a:t>Dr Darko Mihajlov, </a:t>
            </a:r>
            <a:r>
              <a:rPr lang="sr-Latn-CS" sz="1800" kern="0" dirty="0" err="1">
                <a:solidFill>
                  <a:srgbClr val="000066"/>
                </a:solidFill>
                <a:latin typeface="Arial Black" pitchFamily="34" charset="0"/>
              </a:rPr>
              <a:t>vanr</a:t>
            </a:r>
            <a:r>
              <a:rPr lang="sr-Latn-CS" sz="1800" kern="0" dirty="0">
                <a:solidFill>
                  <a:srgbClr val="000066"/>
                </a:solidFill>
                <a:latin typeface="Arial Black" pitchFamily="34" charset="0"/>
              </a:rPr>
              <a:t>. prof.</a:t>
            </a:r>
          </a:p>
          <a:p>
            <a:pPr marL="0" marR="0" lvl="0" indent="0" defTabSz="914400" eaLnBrk="1" fontAlgn="auto" latinLnBrk="0" hangingPunct="1">
              <a:lnSpc>
                <a:spcPct val="100000"/>
              </a:lnSpc>
              <a:spcBef>
                <a:spcPts val="0"/>
              </a:spcBef>
              <a:spcAft>
                <a:spcPts val="600"/>
              </a:spcAft>
              <a:buClrTx/>
              <a:buSzTx/>
              <a:buFontTx/>
              <a:buNone/>
              <a:tabLst/>
              <a:defRPr/>
            </a:pPr>
            <a:r>
              <a:rPr kumimoji="0" lang="sr-Latn-CS" sz="1800" b="1" i="0" u="none" strike="noStrike" kern="0" cap="none" spc="0" normalizeH="0" baseline="0" noProof="0" dirty="0">
                <a:ln>
                  <a:noFill/>
                </a:ln>
                <a:solidFill>
                  <a:srgbClr val="000066"/>
                </a:solidFill>
                <a:effectLst/>
                <a:uLnTx/>
                <a:uFillTx/>
                <a:latin typeface="Arial Black" pitchFamily="34" charset="0"/>
              </a:rPr>
              <a:t>Dr Momir Praščević, red. prof.</a:t>
            </a:r>
          </a:p>
        </p:txBody>
      </p:sp>
      <p:sp>
        <p:nvSpPr>
          <p:cNvPr id="15" name="Rectangle 9"/>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2" name="Rectangle 15"/>
          <p:cNvSpPr>
            <a:spLocks noChangeArrowheads="1"/>
          </p:cNvSpPr>
          <p:nvPr/>
        </p:nvSpPr>
        <p:spPr bwMode="auto">
          <a:xfrm>
            <a:off x="702000" y="4077072"/>
            <a:ext cx="7740000" cy="720000"/>
          </a:xfrm>
          <a:prstGeom prst="rect">
            <a:avLst/>
          </a:prstGeom>
          <a:noFill/>
          <a:ln w="9525">
            <a:noFill/>
            <a:miter lim="800000"/>
            <a:headEnd/>
            <a:tailEnd/>
          </a:ln>
        </p:spPr>
        <p:txBody>
          <a:bodyPr anchor="ctr"/>
          <a:lstStyle/>
          <a:p>
            <a:pPr marL="0" marR="0" lvl="0" indent="0" defTabSz="914400" eaLnBrk="1" fontAlgn="auto" latinLnBrk="0" hangingPunct="1">
              <a:lnSpc>
                <a:spcPct val="120000"/>
              </a:lnSpc>
              <a:spcBef>
                <a:spcPts val="0"/>
              </a:spcBef>
              <a:spcAft>
                <a:spcPts val="600"/>
              </a:spcAft>
              <a:buClrTx/>
              <a:buSzTx/>
              <a:buFontTx/>
              <a:buNone/>
              <a:tabLst/>
              <a:defRPr/>
            </a:pPr>
            <a:r>
              <a:rPr lang="sr-Latn-CS" sz="2000" kern="0" noProof="0" dirty="0">
                <a:solidFill>
                  <a:srgbClr val="800000"/>
                </a:solidFill>
                <a:latin typeface="Arial Black" pitchFamily="34" charset="0"/>
              </a:rPr>
              <a:t>EFEKTI BUKE U RADNOJ SREDINI </a:t>
            </a:r>
            <a:br>
              <a:rPr lang="sr-Latn-CS" sz="2000" kern="0" noProof="0" dirty="0">
                <a:solidFill>
                  <a:srgbClr val="800000"/>
                </a:solidFill>
                <a:latin typeface="Arial Black" pitchFamily="34" charset="0"/>
              </a:rPr>
            </a:br>
            <a:r>
              <a:rPr lang="sr-Latn-CS" sz="2000" kern="0" noProof="0" dirty="0">
                <a:solidFill>
                  <a:srgbClr val="800000"/>
                </a:solidFill>
                <a:latin typeface="Arial Black" pitchFamily="34" charset="0"/>
              </a:rPr>
              <a:t>NA ZDRAVLJE ZAPOSLENIH</a:t>
            </a:r>
            <a:endParaRPr kumimoji="0" lang="en-US" sz="2000" b="1" i="0" u="none" strike="noStrike" kern="0" cap="none" spc="0" normalizeH="0" baseline="0" noProof="0" dirty="0">
              <a:ln>
                <a:noFill/>
              </a:ln>
              <a:solidFill>
                <a:srgbClr val="800000"/>
              </a:solidFill>
              <a:effectLst/>
              <a:uLnTx/>
              <a:uFillTx/>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a:off x="0" y="548680"/>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2" name="Straight Connector 11"/>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8" name="Rectangle 9"/>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5" name="Rectangle 9"/>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26" name="Rectangle 25"/>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
        <p:nvSpPr>
          <p:cNvPr id="30" name="Rectangle 15">
            <a:extLst>
              <a:ext uri="{FF2B5EF4-FFF2-40B4-BE49-F238E27FC236}">
                <a16:creationId xmlns:a16="http://schemas.microsoft.com/office/drawing/2014/main" id="{F6F06ACC-F27B-4607-9042-BB95118162EF}"/>
              </a:ext>
            </a:extLst>
          </p:cNvPr>
          <p:cNvSpPr>
            <a:spLocks noChangeArrowheads="1"/>
          </p:cNvSpPr>
          <p:nvPr/>
        </p:nvSpPr>
        <p:spPr bwMode="auto">
          <a:xfrm>
            <a:off x="685800" y="44624"/>
            <a:ext cx="7772400" cy="504056"/>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kern="0" dirty="0">
                <a:solidFill>
                  <a:srgbClr val="990000"/>
                </a:solidFill>
                <a:latin typeface="Arial Black" pitchFamily="34" charset="0"/>
                <a:cs typeface="Arial" pitchFamily="34" charset="0"/>
              </a:rPr>
              <a:t>Pitanja za proveru znanja</a:t>
            </a:r>
          </a:p>
        </p:txBody>
      </p:sp>
      <p:pic>
        <p:nvPicPr>
          <p:cNvPr id="31" name="Picture 30">
            <a:extLst>
              <a:ext uri="{FF2B5EF4-FFF2-40B4-BE49-F238E27FC236}">
                <a16:creationId xmlns:a16="http://schemas.microsoft.com/office/drawing/2014/main" id="{54106032-2F55-47A6-B481-BE0F662142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5968" y="195136"/>
            <a:ext cx="1024624" cy="1440000"/>
          </a:xfrm>
          <a:prstGeom prst="rect">
            <a:avLst/>
          </a:prstGeom>
        </p:spPr>
      </p:pic>
      <p:sp>
        <p:nvSpPr>
          <p:cNvPr id="2" name="Rectangle 1"/>
          <p:cNvSpPr/>
          <p:nvPr/>
        </p:nvSpPr>
        <p:spPr>
          <a:xfrm>
            <a:off x="432000" y="908720"/>
            <a:ext cx="8280000" cy="3311932"/>
          </a:xfrm>
          <a:prstGeom prst="rect">
            <a:avLst/>
          </a:prstGeom>
        </p:spPr>
        <p:txBody>
          <a:bodyPr>
            <a:spAutoFit/>
          </a:bodyPr>
          <a:lstStyle/>
          <a:p>
            <a:pPr marL="432000" indent="-432000" algn="l">
              <a:lnSpc>
                <a:spcPct val="120000"/>
              </a:lnSpc>
              <a:spcBef>
                <a:spcPts val="1200"/>
              </a:spcBef>
              <a:buFont typeface="+mj-lt"/>
              <a:buAutoNum type="arabicPeriod"/>
            </a:pPr>
            <a:r>
              <a:rPr lang="sr-Latn-CS" sz="1800" b="1" dirty="0">
                <a:solidFill>
                  <a:srgbClr val="000066"/>
                </a:solidFill>
                <a:latin typeface="Arial" pitchFamily="34" charset="0"/>
              </a:rPr>
              <a:t>Kako se </a:t>
            </a:r>
            <a:r>
              <a:rPr lang="pl-PL" sz="1800" b="1" dirty="0">
                <a:solidFill>
                  <a:srgbClr val="000066"/>
                </a:solidFill>
                <a:latin typeface="Arial" pitchFamily="34" charset="0"/>
              </a:rPr>
              <a:t>buka koja nastaje u radnoj sredini prenosi na zaposlene?</a:t>
            </a:r>
          </a:p>
          <a:p>
            <a:pPr marL="432000" indent="-432000" algn="l">
              <a:lnSpc>
                <a:spcPct val="120000"/>
              </a:lnSpc>
              <a:spcBef>
                <a:spcPts val="1200"/>
              </a:spcBef>
              <a:buFont typeface="+mj-lt"/>
              <a:buAutoNum type="arabicPeriod"/>
            </a:pPr>
            <a:r>
              <a:rPr lang="pl-PL" sz="1800" b="1" dirty="0">
                <a:solidFill>
                  <a:srgbClr val="000066"/>
                </a:solidFill>
                <a:latin typeface="Arial" pitchFamily="34" charset="0"/>
              </a:rPr>
              <a:t>Kakvi mogu biti efekti koje buka izaziva kod zaposlenih?</a:t>
            </a:r>
          </a:p>
          <a:p>
            <a:pPr marL="432000" indent="-432000" algn="l">
              <a:lnSpc>
                <a:spcPct val="120000"/>
              </a:lnSpc>
              <a:spcBef>
                <a:spcPts val="1200"/>
              </a:spcBef>
              <a:buFont typeface="+mj-lt"/>
              <a:buAutoNum type="arabicPeriod"/>
            </a:pPr>
            <a:r>
              <a:rPr lang="pl-PL" sz="1800" b="1" dirty="0">
                <a:solidFill>
                  <a:srgbClr val="000066"/>
                </a:solidFill>
                <a:latin typeface="Arial" pitchFamily="34" charset="0"/>
              </a:rPr>
              <a:t>Koje su vrste akustičke traume?</a:t>
            </a:r>
          </a:p>
          <a:p>
            <a:pPr marL="432000" indent="-432000" algn="l">
              <a:lnSpc>
                <a:spcPct val="120000"/>
              </a:lnSpc>
              <a:spcBef>
                <a:spcPts val="1200"/>
              </a:spcBef>
              <a:buFont typeface="+mj-lt"/>
              <a:buAutoNum type="arabicPeriod"/>
            </a:pPr>
            <a:r>
              <a:rPr lang="pl-PL" sz="1800" b="1" dirty="0">
                <a:solidFill>
                  <a:srgbClr val="000066"/>
                </a:solidFill>
                <a:latin typeface="Arial" pitchFamily="34" charset="0"/>
              </a:rPr>
              <a:t>Kada dolazi do privremenog, a kada do trajnog pada praga čujnosti?</a:t>
            </a:r>
          </a:p>
          <a:p>
            <a:pPr marL="432000" indent="-432000" algn="l">
              <a:lnSpc>
                <a:spcPct val="120000"/>
              </a:lnSpc>
              <a:spcBef>
                <a:spcPts val="1200"/>
              </a:spcBef>
              <a:buFont typeface="+mj-lt"/>
              <a:buAutoNum type="arabicPeriod"/>
            </a:pPr>
            <a:r>
              <a:rPr lang="pl-PL" sz="1800" b="1" dirty="0">
                <a:solidFill>
                  <a:srgbClr val="000066"/>
                </a:solidFill>
                <a:latin typeface="Arial" pitchFamily="34" charset="0"/>
              </a:rPr>
              <a:t>Kada nastaje konduktivni gubitak sluha?</a:t>
            </a:r>
          </a:p>
          <a:p>
            <a:pPr marL="432000" indent="-432000" algn="l">
              <a:lnSpc>
                <a:spcPct val="120000"/>
              </a:lnSpc>
              <a:spcBef>
                <a:spcPts val="1200"/>
              </a:spcBef>
              <a:buFont typeface="+mj-lt"/>
              <a:buAutoNum type="arabicPeriod"/>
            </a:pPr>
            <a:r>
              <a:rPr lang="sr-Latn-RS" sz="1800" b="1" dirty="0">
                <a:solidFill>
                  <a:srgbClr val="000066"/>
                </a:solidFill>
              </a:rPr>
              <a:t>Zbog čega n</a:t>
            </a:r>
            <a:r>
              <a:rPr lang="en-US" sz="1800" b="1" dirty="0" err="1">
                <a:solidFill>
                  <a:srgbClr val="000066"/>
                </a:solidFill>
              </a:rPr>
              <a:t>astaje</a:t>
            </a:r>
            <a:r>
              <a:rPr lang="sr-Latn-RS" sz="1800" b="1" dirty="0">
                <a:solidFill>
                  <a:srgbClr val="000066"/>
                </a:solidFill>
              </a:rPr>
              <a:t> s</a:t>
            </a:r>
            <a:r>
              <a:rPr lang="en-US" sz="1800" b="1" dirty="0" err="1">
                <a:solidFill>
                  <a:srgbClr val="000066"/>
                </a:solidFill>
              </a:rPr>
              <a:t>enzoroneuralni</a:t>
            </a:r>
            <a:r>
              <a:rPr lang="en-US" sz="1800" b="1" dirty="0">
                <a:solidFill>
                  <a:srgbClr val="000066"/>
                </a:solidFill>
              </a:rPr>
              <a:t> </a:t>
            </a:r>
            <a:r>
              <a:rPr lang="en-US" sz="1800" b="1" dirty="0" err="1">
                <a:solidFill>
                  <a:srgbClr val="000066"/>
                </a:solidFill>
              </a:rPr>
              <a:t>gubitak</a:t>
            </a:r>
            <a:r>
              <a:rPr lang="en-US" sz="1800" b="1" dirty="0">
                <a:solidFill>
                  <a:srgbClr val="000066"/>
                </a:solidFill>
              </a:rPr>
              <a:t> </a:t>
            </a:r>
            <a:r>
              <a:rPr lang="en-US" sz="1800" b="1" dirty="0" err="1">
                <a:solidFill>
                  <a:srgbClr val="000066"/>
                </a:solidFill>
              </a:rPr>
              <a:t>sluha</a:t>
            </a:r>
            <a:r>
              <a:rPr lang="sr-Latn-RS" sz="1800" b="1" dirty="0">
                <a:solidFill>
                  <a:srgbClr val="000066"/>
                </a:solidFill>
              </a:rPr>
              <a:t>?</a:t>
            </a:r>
          </a:p>
          <a:p>
            <a:pPr marL="432000" indent="-432000" algn="l">
              <a:lnSpc>
                <a:spcPct val="120000"/>
              </a:lnSpc>
              <a:spcBef>
                <a:spcPts val="1200"/>
              </a:spcBef>
              <a:buFont typeface="+mj-lt"/>
              <a:buAutoNum type="arabicPeriod"/>
            </a:pPr>
            <a:r>
              <a:rPr lang="sr-Latn-RS" sz="1800" b="1" dirty="0">
                <a:solidFill>
                  <a:srgbClr val="000066"/>
                </a:solidFill>
              </a:rPr>
              <a:t>Na šta utiču i kako se ispoljavaju eksta-auditivni efekti buke?</a:t>
            </a:r>
            <a:endParaRPr lang="en-US" sz="1800" b="1" dirty="0">
              <a:solidFill>
                <a:srgbClr val="000066"/>
              </a:solidFill>
            </a:endParaRPr>
          </a:p>
        </p:txBody>
      </p:sp>
      <p:pic>
        <p:nvPicPr>
          <p:cNvPr id="10" name="Picture 9" descr="images 1.jpg">
            <a:extLst>
              <a:ext uri="{FF2B5EF4-FFF2-40B4-BE49-F238E27FC236}">
                <a16:creationId xmlns:a16="http://schemas.microsoft.com/office/drawing/2014/main" id="{0A8BCB81-FBB5-4F3D-8FB9-E62A28C803F6}"/>
              </a:ext>
            </a:extLst>
          </p:cNvPr>
          <p:cNvPicPr>
            <a:picLocks noChangeAspect="1"/>
          </p:cNvPicPr>
          <p:nvPr/>
        </p:nvPicPr>
        <p:blipFill>
          <a:blip r:embed="rId4" cstate="print"/>
          <a:stretch>
            <a:fillRect/>
          </a:stretch>
        </p:blipFill>
        <p:spPr>
          <a:xfrm>
            <a:off x="2820062" y="4365320"/>
            <a:ext cx="3503876" cy="1944000"/>
          </a:xfrm>
          <a:prstGeom prst="rect">
            <a:avLst/>
          </a:prstGeom>
        </p:spPr>
      </p:pic>
    </p:spTree>
    <p:extLst>
      <p:ext uri="{BB962C8B-B14F-4D97-AF65-F5344CB8AC3E}">
        <p14:creationId xmlns:p14="http://schemas.microsoft.com/office/powerpoint/2010/main" val="707464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6" name="Straight Connector 5"/>
          <p:cNvCxnSpPr/>
          <p:nvPr/>
        </p:nvCxnSpPr>
        <p:spPr>
          <a:xfrm>
            <a:off x="0" y="692696"/>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8" name="Rectangle 9"/>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5" name="Rectangle 9"/>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23" name="Rectangle 15"/>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
        <p:nvSpPr>
          <p:cNvPr id="14" name="Rectangle 13"/>
          <p:cNvSpPr>
            <a:spLocks noChangeArrowheads="1"/>
          </p:cNvSpPr>
          <p:nvPr/>
        </p:nvSpPr>
        <p:spPr bwMode="auto">
          <a:xfrm>
            <a:off x="539552" y="1844824"/>
            <a:ext cx="8244056" cy="1656184"/>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t" anchorCtr="0"/>
          <a:lstStyle/>
          <a:p>
            <a:pPr algn="l" fontAlgn="auto">
              <a:lnSpc>
                <a:spcPct val="150000"/>
              </a:lnSpc>
              <a:spcBef>
                <a:spcPts val="0"/>
              </a:spcBef>
              <a:spcAft>
                <a:spcPts val="1200"/>
              </a:spcAft>
              <a:buBlip>
                <a:blip r:embed="rId3"/>
              </a:buBlip>
              <a:defRPr/>
            </a:pPr>
            <a:r>
              <a:rPr lang="sr-Latn-CS" sz="1800" b="1" dirty="0">
                <a:solidFill>
                  <a:srgbClr val="000066"/>
                </a:solidFill>
                <a:latin typeface="Arial" pitchFamily="34" charset="0"/>
                <a:cs typeface="Arial" pitchFamily="34" charset="0"/>
              </a:rPr>
              <a:t>  Auditivni efekti buke;</a:t>
            </a:r>
          </a:p>
          <a:p>
            <a:pPr algn="l" fontAlgn="auto">
              <a:lnSpc>
                <a:spcPct val="150000"/>
              </a:lnSpc>
              <a:spcBef>
                <a:spcPts val="0"/>
              </a:spcBef>
              <a:spcAft>
                <a:spcPts val="1200"/>
              </a:spcAft>
              <a:buBlip>
                <a:blip r:embed="rId3"/>
              </a:buBlip>
              <a:defRPr/>
            </a:pPr>
            <a:r>
              <a:rPr lang="sr-Latn-CS" sz="1800" b="1" dirty="0">
                <a:solidFill>
                  <a:srgbClr val="000066"/>
                </a:solidFill>
                <a:latin typeface="Arial" pitchFamily="34" charset="0"/>
                <a:cs typeface="Arial" pitchFamily="34" charset="0"/>
              </a:rPr>
              <a:t>  Ekstra-auditivni efekti buke;</a:t>
            </a:r>
          </a:p>
        </p:txBody>
      </p:sp>
      <p:sp>
        <p:nvSpPr>
          <p:cNvPr id="9" name="Rectangle 8"/>
          <p:cNvSpPr>
            <a:spLocks noChangeArrowheads="1"/>
          </p:cNvSpPr>
          <p:nvPr/>
        </p:nvSpPr>
        <p:spPr bwMode="auto">
          <a:xfrm>
            <a:off x="539552" y="1124744"/>
            <a:ext cx="1656184" cy="43204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t"/>
          <a:lstStyle/>
          <a:p>
            <a:pPr marL="0" marR="0" lvl="0" indent="0" algn="l" defTabSz="914400" eaLnBrk="1" fontAlgn="auto" latinLnBrk="0" hangingPunct="1">
              <a:spcBef>
                <a:spcPts val="0"/>
              </a:spcBef>
              <a:spcAft>
                <a:spcPts val="600"/>
              </a:spcAft>
              <a:buClrTx/>
              <a:buSzTx/>
              <a:buFontTx/>
              <a:buNone/>
              <a:tabLst/>
              <a:defRPr/>
            </a:pPr>
            <a:r>
              <a:rPr lang="x-none" b="1" kern="0" dirty="0">
                <a:solidFill>
                  <a:srgbClr val="000066"/>
                </a:solidFill>
                <a:latin typeface="Arial" pitchFamily="34" charset="0"/>
                <a:cs typeface="Arial" pitchFamily="34" charset="0"/>
              </a:rPr>
              <a:t>SADRŽAJ</a:t>
            </a:r>
            <a:endParaRPr lang="sr-Latn-CS" b="1" kern="0" dirty="0">
              <a:solidFill>
                <a:srgbClr val="000066"/>
              </a:solidFill>
              <a:latin typeface="Arial" pitchFamily="34" charset="0"/>
              <a:cs typeface="Arial" pitchFamily="34" charset="0"/>
            </a:endParaRPr>
          </a:p>
        </p:txBody>
      </p:sp>
      <p:sp>
        <p:nvSpPr>
          <p:cNvPr id="11" name="Rectangle 15"/>
          <p:cNvSpPr>
            <a:spLocks noChangeArrowheads="1"/>
          </p:cNvSpPr>
          <p:nvPr/>
        </p:nvSpPr>
        <p:spPr bwMode="auto">
          <a:xfrm>
            <a:off x="433772" y="237828"/>
            <a:ext cx="8276456" cy="310852"/>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kern="0" dirty="0">
                <a:solidFill>
                  <a:srgbClr val="800000"/>
                </a:solidFill>
                <a:latin typeface="Arial Black" pitchFamily="34" charset="0"/>
              </a:rPr>
              <a:t>EFEKTI BUKE NA ZDRAVLJE ZAPOSLENIH</a:t>
            </a:r>
            <a:endParaRPr lang="en-US" b="1" kern="0" dirty="0">
              <a:solidFill>
                <a:srgbClr val="800000"/>
              </a:solidFill>
            </a:endParaRPr>
          </a:p>
        </p:txBody>
      </p:sp>
      <p:pic>
        <p:nvPicPr>
          <p:cNvPr id="13" name="Picture 12">
            <a:extLst>
              <a:ext uri="{FF2B5EF4-FFF2-40B4-BE49-F238E27FC236}">
                <a16:creationId xmlns:a16="http://schemas.microsoft.com/office/drawing/2014/main" id="{61671AA9-CE56-4E6F-875C-38D04C3966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856" y="3067373"/>
            <a:ext cx="2592288" cy="194421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20072" y="719706"/>
            <a:ext cx="3614234" cy="5733630"/>
            <a:chOff x="5529766" y="1124370"/>
            <a:chExt cx="3614234" cy="5733630"/>
          </a:xfrm>
        </p:grpSpPr>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9766" y="1124370"/>
              <a:ext cx="3614234" cy="5733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573543" y="3484795"/>
              <a:ext cx="652658" cy="15683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r-Latn-RS" sz="700" b="1" dirty="0">
                  <a:solidFill>
                    <a:schemeClr val="tx1"/>
                  </a:solidFill>
                </a:rPr>
                <a:t>Čulo vida</a:t>
              </a:r>
              <a:endParaRPr lang="en-US" b="1" dirty="0">
                <a:solidFill>
                  <a:schemeClr val="tx1"/>
                </a:solidFill>
              </a:endParaRPr>
            </a:p>
          </p:txBody>
        </p:sp>
        <p:sp>
          <p:nvSpPr>
            <p:cNvPr id="7" name="Rectangle 6"/>
            <p:cNvSpPr/>
            <p:nvPr/>
          </p:nvSpPr>
          <p:spPr>
            <a:xfrm>
              <a:off x="7913734" y="3819737"/>
              <a:ext cx="804272" cy="144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r-Latn-RS" sz="700" b="1" dirty="0">
                  <a:solidFill>
                    <a:schemeClr val="tx1"/>
                  </a:solidFill>
                </a:rPr>
                <a:t>Štitna žlezda</a:t>
              </a:r>
              <a:endParaRPr lang="en-US" b="1" dirty="0">
                <a:solidFill>
                  <a:schemeClr val="tx1"/>
                </a:solidFill>
              </a:endParaRPr>
            </a:p>
          </p:txBody>
        </p:sp>
        <p:sp>
          <p:nvSpPr>
            <p:cNvPr id="9" name="Rectangle 8"/>
            <p:cNvSpPr/>
            <p:nvPr/>
          </p:nvSpPr>
          <p:spPr>
            <a:xfrm>
              <a:off x="7770710" y="4181189"/>
              <a:ext cx="828000" cy="90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r-Latn-RS" sz="700" b="1" dirty="0">
                  <a:solidFill>
                    <a:schemeClr val="tx1"/>
                  </a:solidFill>
                </a:rPr>
                <a:t>Srce</a:t>
              </a:r>
              <a:endParaRPr lang="en-US" b="1" dirty="0">
                <a:solidFill>
                  <a:schemeClr val="tx1"/>
                </a:solidFill>
              </a:endParaRPr>
            </a:p>
          </p:txBody>
        </p:sp>
        <p:sp>
          <p:nvSpPr>
            <p:cNvPr id="11" name="Rectangle 10"/>
            <p:cNvSpPr/>
            <p:nvPr/>
          </p:nvSpPr>
          <p:spPr>
            <a:xfrm>
              <a:off x="7738640" y="4786259"/>
              <a:ext cx="837363" cy="1536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sr-Latn-RS" sz="700" b="1" dirty="0">
                  <a:solidFill>
                    <a:schemeClr val="tx1"/>
                  </a:solidFill>
                </a:rPr>
                <a:t>Organi za varenje</a:t>
              </a:r>
              <a:endParaRPr lang="en-US" b="1" dirty="0">
                <a:solidFill>
                  <a:schemeClr val="tx1"/>
                </a:solidFill>
              </a:endParaRPr>
            </a:p>
          </p:txBody>
        </p:sp>
        <p:sp>
          <p:nvSpPr>
            <p:cNvPr id="12" name="Rectangle 11"/>
            <p:cNvSpPr/>
            <p:nvPr/>
          </p:nvSpPr>
          <p:spPr>
            <a:xfrm>
              <a:off x="7738579" y="4572106"/>
              <a:ext cx="840761" cy="144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r-Latn-RS" sz="700" b="1" dirty="0">
                  <a:solidFill>
                    <a:schemeClr val="tx1"/>
                  </a:solidFill>
                </a:rPr>
                <a:t>Adrenalin</a:t>
              </a:r>
              <a:endParaRPr lang="en-US" b="1" dirty="0">
                <a:solidFill>
                  <a:schemeClr val="tx1"/>
                </a:solidFill>
              </a:endParaRPr>
            </a:p>
          </p:txBody>
        </p:sp>
        <p:sp>
          <p:nvSpPr>
            <p:cNvPr id="13" name="Rectangle 12"/>
            <p:cNvSpPr/>
            <p:nvPr/>
          </p:nvSpPr>
          <p:spPr>
            <a:xfrm>
              <a:off x="7393324" y="5503503"/>
              <a:ext cx="836276" cy="144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r-Latn-RS" sz="700" b="1" dirty="0">
                  <a:solidFill>
                    <a:schemeClr val="tx1"/>
                  </a:solidFill>
                </a:rPr>
                <a:t>Skeletni mišići</a:t>
              </a:r>
              <a:endParaRPr lang="en-US" b="1" dirty="0">
                <a:solidFill>
                  <a:schemeClr val="tx1"/>
                </a:solidFill>
              </a:endParaRPr>
            </a:p>
          </p:txBody>
        </p:sp>
        <p:sp>
          <p:nvSpPr>
            <p:cNvPr id="14" name="Rectangle 13"/>
            <p:cNvSpPr/>
            <p:nvPr/>
          </p:nvSpPr>
          <p:spPr>
            <a:xfrm>
              <a:off x="7481734" y="6193552"/>
              <a:ext cx="864000" cy="90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r-Latn-RS" sz="700" b="1" dirty="0">
                  <a:solidFill>
                    <a:schemeClr val="tx1"/>
                  </a:solidFill>
                </a:rPr>
                <a:t>Krvni sudovi</a:t>
              </a:r>
              <a:endParaRPr lang="en-US" b="1" dirty="0">
                <a:solidFill>
                  <a:schemeClr val="tx1"/>
                </a:solidFill>
              </a:endParaRPr>
            </a:p>
          </p:txBody>
        </p:sp>
      </p:grpSp>
      <p:sp>
        <p:nvSpPr>
          <p:cNvPr id="8" name="Subtitle 2"/>
          <p:cNvSpPr txBox="1">
            <a:spLocks/>
          </p:cNvSpPr>
          <p:nvPr/>
        </p:nvSpPr>
        <p:spPr>
          <a:xfrm>
            <a:off x="572022" y="919658"/>
            <a:ext cx="5296122" cy="538966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Bef>
                <a:spcPts val="600"/>
              </a:spcBef>
            </a:pPr>
            <a:r>
              <a:rPr lang="sr-Latn-RS" sz="1800" b="1" dirty="0">
                <a:solidFill>
                  <a:srgbClr val="800000"/>
                </a:solidFill>
                <a:latin typeface="Arial" panose="020B0604020202020204" pitchFamily="34" charset="0"/>
                <a:cs typeface="Arial" panose="020B0604020202020204" pitchFamily="34" charset="0"/>
              </a:rPr>
              <a:t>FIZIOLOŠKI MEHANIZMI PRENOSA BUKE</a:t>
            </a:r>
            <a:r>
              <a:rPr lang="sr-Latn-RS" sz="1800" b="1" dirty="0">
                <a:solidFill>
                  <a:srgbClr val="000066"/>
                </a:solidFill>
                <a:latin typeface="Arial" panose="020B0604020202020204" pitchFamily="34" charset="0"/>
                <a:cs typeface="Arial" panose="020B0604020202020204" pitchFamily="34" charset="0"/>
              </a:rPr>
              <a:t>:</a:t>
            </a:r>
          </a:p>
          <a:p>
            <a:pPr marL="900000" lvl="1" indent="-432000" algn="l">
              <a:lnSpc>
                <a:spcPct val="120000"/>
              </a:lnSpc>
              <a:spcBef>
                <a:spcPts val="1200"/>
              </a:spcBef>
              <a:buFont typeface="+mj-lt"/>
              <a:buAutoNum type="arabicPeriod"/>
            </a:pPr>
            <a:r>
              <a:rPr lang="sr-Latn-RS" sz="1800" b="1" dirty="0">
                <a:solidFill>
                  <a:srgbClr val="000066"/>
                </a:solidFill>
                <a:latin typeface="Arial" panose="020B0604020202020204" pitchFamily="34" charset="0"/>
                <a:cs typeface="Arial" panose="020B0604020202020204" pitchFamily="34" charset="0"/>
              </a:rPr>
              <a:t>Vazdušna </a:t>
            </a:r>
            <a:r>
              <a:rPr lang="sr-Latn-RS" sz="1800" b="1" dirty="0" err="1">
                <a:solidFill>
                  <a:srgbClr val="000066"/>
                </a:solidFill>
                <a:latin typeface="Arial" panose="020B0604020202020204" pitchFamily="34" charset="0"/>
                <a:cs typeface="Arial" panose="020B0604020202020204" pitchFamily="34" charset="0"/>
              </a:rPr>
              <a:t>provodljivost</a:t>
            </a:r>
            <a:r>
              <a:rPr lang="sr-Latn-RS" sz="1800" b="1" dirty="0">
                <a:solidFill>
                  <a:srgbClr val="000066"/>
                </a:solidFill>
                <a:latin typeface="Arial" panose="020B0604020202020204" pitchFamily="34" charset="0"/>
                <a:cs typeface="Arial" panose="020B0604020202020204" pitchFamily="34" charset="0"/>
              </a:rPr>
              <a:t>;</a:t>
            </a:r>
          </a:p>
          <a:p>
            <a:pPr marL="900000" lvl="1" indent="-432000" algn="l">
              <a:lnSpc>
                <a:spcPct val="120000"/>
              </a:lnSpc>
              <a:spcBef>
                <a:spcPts val="600"/>
              </a:spcBef>
              <a:buFont typeface="+mj-lt"/>
              <a:buAutoNum type="arabicPeriod"/>
            </a:pPr>
            <a:r>
              <a:rPr lang="sr-Latn-RS" sz="1800" b="1" dirty="0">
                <a:solidFill>
                  <a:srgbClr val="000066"/>
                </a:solidFill>
                <a:latin typeface="Arial" panose="020B0604020202020204" pitchFamily="34" charset="0"/>
                <a:cs typeface="Arial" panose="020B0604020202020204" pitchFamily="34" charset="0"/>
              </a:rPr>
              <a:t>Koštana </a:t>
            </a:r>
            <a:r>
              <a:rPr lang="sr-Latn-RS" sz="1800" b="1" dirty="0" err="1">
                <a:solidFill>
                  <a:srgbClr val="000066"/>
                </a:solidFill>
                <a:latin typeface="Arial" panose="020B0604020202020204" pitchFamily="34" charset="0"/>
                <a:cs typeface="Arial" panose="020B0604020202020204" pitchFamily="34" charset="0"/>
              </a:rPr>
              <a:t>provodljivost</a:t>
            </a:r>
            <a:r>
              <a:rPr lang="sr-Latn-RS" sz="1800" b="1" dirty="0">
                <a:solidFill>
                  <a:srgbClr val="000066"/>
                </a:solidFill>
                <a:latin typeface="Arial" panose="020B0604020202020204" pitchFamily="34" charset="0"/>
                <a:cs typeface="Arial" panose="020B0604020202020204" pitchFamily="34" charset="0"/>
              </a:rPr>
              <a:t>.</a:t>
            </a:r>
          </a:p>
          <a:p>
            <a:pPr algn="l">
              <a:lnSpc>
                <a:spcPct val="120000"/>
              </a:lnSpc>
              <a:spcBef>
                <a:spcPts val="2400"/>
              </a:spcBef>
            </a:pPr>
            <a:r>
              <a:rPr lang="sr-Latn-RS" sz="1800" b="1" dirty="0">
                <a:solidFill>
                  <a:srgbClr val="800000"/>
                </a:solidFill>
                <a:latin typeface="Arial" panose="020B0604020202020204" pitchFamily="34" charset="0"/>
                <a:cs typeface="Arial" panose="020B0604020202020204" pitchFamily="34" charset="0"/>
              </a:rPr>
              <a:t>EFEKTI BUKE:</a:t>
            </a:r>
            <a:endParaRPr lang="en-US" sz="1800" b="1" dirty="0">
              <a:solidFill>
                <a:srgbClr val="800000"/>
              </a:solidFill>
              <a:latin typeface="Arial" panose="020B0604020202020204" pitchFamily="34" charset="0"/>
              <a:cs typeface="Arial" panose="020B0604020202020204" pitchFamily="34" charset="0"/>
            </a:endParaRPr>
          </a:p>
          <a:p>
            <a:pPr marL="900000" lvl="1" indent="-432000" algn="l">
              <a:lnSpc>
                <a:spcPct val="120000"/>
              </a:lnSpc>
              <a:spcBef>
                <a:spcPts val="1200"/>
              </a:spcBef>
              <a:buFont typeface="+mj-lt"/>
              <a:buAutoNum type="arabicPeriod"/>
            </a:pPr>
            <a:r>
              <a:rPr lang="sr-Latn-RS" sz="1800" b="1" dirty="0">
                <a:solidFill>
                  <a:srgbClr val="800000"/>
                </a:solidFill>
                <a:latin typeface="Arial" panose="020B0604020202020204" pitchFamily="34" charset="0"/>
                <a:cs typeface="Arial" panose="020B0604020202020204" pitchFamily="34" charset="0"/>
              </a:rPr>
              <a:t>Auditivni:</a:t>
            </a:r>
          </a:p>
          <a:p>
            <a:pPr marL="1152000" lvl="2" indent="-216000" algn="l">
              <a:lnSpc>
                <a:spcPct val="120000"/>
              </a:lnSpc>
              <a:spcBef>
                <a:spcPts val="600"/>
              </a:spcBef>
              <a:buFont typeface="Arial" panose="020B0604020202020204" pitchFamily="34" charset="0"/>
              <a:buChar char="•"/>
            </a:pPr>
            <a:r>
              <a:rPr lang="sr-Latn-RS" sz="1800" b="1" dirty="0">
                <a:solidFill>
                  <a:srgbClr val="000066"/>
                </a:solidFill>
                <a:latin typeface="Arial" panose="020B0604020202020204" pitchFamily="34" charset="0"/>
                <a:cs typeface="Arial" panose="020B0604020202020204" pitchFamily="34" charset="0"/>
              </a:rPr>
              <a:t>Akustička trauma;</a:t>
            </a:r>
          </a:p>
          <a:p>
            <a:pPr marL="1152000" lvl="2" indent="-216000" algn="l">
              <a:lnSpc>
                <a:spcPct val="120000"/>
              </a:lnSpc>
              <a:spcBef>
                <a:spcPts val="600"/>
              </a:spcBef>
              <a:buFont typeface="Arial" panose="020B0604020202020204" pitchFamily="34" charset="0"/>
              <a:buChar char="•"/>
            </a:pPr>
            <a:r>
              <a:rPr lang="sr-Latn-RS" sz="1800" b="1" dirty="0">
                <a:solidFill>
                  <a:srgbClr val="000066"/>
                </a:solidFill>
                <a:latin typeface="Arial" panose="020B0604020202020204" pitchFamily="34" charset="0"/>
                <a:cs typeface="Arial" panose="020B0604020202020204" pitchFamily="34" charset="0"/>
              </a:rPr>
              <a:t>Oštećenje bubne opne i </a:t>
            </a:r>
            <a:br>
              <a:rPr lang="sr-Latn-RS" sz="1800" b="1" dirty="0">
                <a:solidFill>
                  <a:srgbClr val="000066"/>
                </a:solidFill>
                <a:latin typeface="Arial" panose="020B0604020202020204" pitchFamily="34" charset="0"/>
                <a:cs typeface="Arial" panose="020B0604020202020204" pitchFamily="34" charset="0"/>
              </a:rPr>
            </a:br>
            <a:r>
              <a:rPr lang="sr-Latn-RS" sz="1800" b="1" dirty="0">
                <a:solidFill>
                  <a:srgbClr val="000066"/>
                </a:solidFill>
                <a:latin typeface="Arial" panose="020B0604020202020204" pitchFamily="34" charset="0"/>
                <a:cs typeface="Arial" panose="020B0604020202020204" pitchFamily="34" charset="0"/>
              </a:rPr>
              <a:t>slušnih koščica;</a:t>
            </a:r>
          </a:p>
          <a:p>
            <a:pPr marL="900000" lvl="1" indent="-432000" algn="l">
              <a:lnSpc>
                <a:spcPct val="120000"/>
              </a:lnSpc>
              <a:spcBef>
                <a:spcPts val="1200"/>
              </a:spcBef>
              <a:buFont typeface="+mj-lt"/>
              <a:buAutoNum type="arabicPeriod"/>
            </a:pPr>
            <a:r>
              <a:rPr lang="sr-Latn-RS" sz="1800" b="1" dirty="0">
                <a:solidFill>
                  <a:srgbClr val="800000"/>
                </a:solidFill>
                <a:latin typeface="Arial" panose="020B0604020202020204" pitchFamily="34" charset="0"/>
                <a:cs typeface="Arial" panose="020B0604020202020204" pitchFamily="34" charset="0"/>
              </a:rPr>
              <a:t>Ekstra-auditivni:</a:t>
            </a:r>
          </a:p>
          <a:p>
            <a:pPr marL="1152000" lvl="2" indent="-216000" algn="l">
              <a:lnSpc>
                <a:spcPct val="120000"/>
              </a:lnSpc>
              <a:spcBef>
                <a:spcPts val="600"/>
              </a:spcBef>
              <a:buFont typeface="Arial" panose="020B0604020202020204" pitchFamily="34" charset="0"/>
              <a:buChar char="•"/>
            </a:pPr>
            <a:r>
              <a:rPr lang="sr-Latn-RS" sz="1800" b="1" dirty="0">
                <a:solidFill>
                  <a:srgbClr val="000066"/>
                </a:solidFill>
                <a:latin typeface="Arial" panose="020B0604020202020204" pitchFamily="34" charset="0"/>
                <a:cs typeface="Arial" panose="020B0604020202020204" pitchFamily="34" charset="0"/>
              </a:rPr>
              <a:t>Promena funkcija i rada </a:t>
            </a:r>
            <a:br>
              <a:rPr lang="sr-Latn-RS" sz="1800" b="1" dirty="0">
                <a:solidFill>
                  <a:srgbClr val="000066"/>
                </a:solidFill>
                <a:latin typeface="Arial" panose="020B0604020202020204" pitchFamily="34" charset="0"/>
                <a:cs typeface="Arial" panose="020B0604020202020204" pitchFamily="34" charset="0"/>
              </a:rPr>
            </a:br>
            <a:r>
              <a:rPr lang="sr-Latn-RS" sz="1800" b="1" dirty="0">
                <a:solidFill>
                  <a:srgbClr val="000066"/>
                </a:solidFill>
                <a:latin typeface="Arial" panose="020B0604020202020204" pitchFamily="34" charset="0"/>
                <a:cs typeface="Arial" panose="020B0604020202020204" pitchFamily="34" charset="0"/>
              </a:rPr>
              <a:t>mnogih organa i sistema;</a:t>
            </a:r>
          </a:p>
          <a:p>
            <a:pPr marL="1152000" lvl="2" indent="-216000" algn="l">
              <a:lnSpc>
                <a:spcPct val="120000"/>
              </a:lnSpc>
              <a:spcBef>
                <a:spcPts val="600"/>
              </a:spcBef>
              <a:buFont typeface="Arial" panose="020B0604020202020204" pitchFamily="34" charset="0"/>
              <a:buChar char="•"/>
            </a:pPr>
            <a:r>
              <a:rPr lang="sr-Latn-RS" sz="1800" b="1" dirty="0">
                <a:solidFill>
                  <a:srgbClr val="000066"/>
                </a:solidFill>
                <a:latin typeface="Arial" panose="020B0604020202020204" pitchFamily="34" charset="0"/>
                <a:cs typeface="Arial" panose="020B0604020202020204" pitchFamily="34" charset="0"/>
              </a:rPr>
              <a:t>Promene u psihičkoj sferi.</a:t>
            </a:r>
            <a:endParaRPr lang="en-US" sz="1800" b="1" dirty="0">
              <a:solidFill>
                <a:srgbClr val="000066"/>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6" name="Straight Connector 15"/>
          <p:cNvCxnSpPr/>
          <p:nvPr/>
        </p:nvCxnSpPr>
        <p:spPr>
          <a:xfrm>
            <a:off x="0" y="692696"/>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17" name="Rectangle 9"/>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8" name="Rectangle 9"/>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9" name="Rectangle 15"/>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
        <p:nvSpPr>
          <p:cNvPr id="20" name="Rectangle 15"/>
          <p:cNvSpPr>
            <a:spLocks noChangeArrowheads="1"/>
          </p:cNvSpPr>
          <p:nvPr/>
        </p:nvSpPr>
        <p:spPr bwMode="auto">
          <a:xfrm>
            <a:off x="433772" y="237828"/>
            <a:ext cx="8276456" cy="310852"/>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kern="0" dirty="0">
                <a:solidFill>
                  <a:srgbClr val="800000"/>
                </a:solidFill>
                <a:latin typeface="Arial Black" pitchFamily="34" charset="0"/>
              </a:rPr>
              <a:t>EFEKTI BUKE NA ZDRAVLJE ZAPOSLENIH</a:t>
            </a:r>
            <a:endParaRPr lang="en-US" b="1" kern="0" dirty="0">
              <a:solidFill>
                <a:srgbClr val="800000"/>
              </a:solidFill>
            </a:endParaRPr>
          </a:p>
        </p:txBody>
      </p:sp>
    </p:spTree>
    <p:extLst>
      <p:ext uri="{BB962C8B-B14F-4D97-AF65-F5344CB8AC3E}">
        <p14:creationId xmlns:p14="http://schemas.microsoft.com/office/powerpoint/2010/main" val="3789250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432000" y="1354485"/>
            <a:ext cx="8280000" cy="481081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600"/>
              </a:spcBef>
            </a:pPr>
            <a:r>
              <a:rPr lang="sr-Latn-RS" sz="1800" b="1" dirty="0">
                <a:solidFill>
                  <a:srgbClr val="000066"/>
                </a:solidFill>
                <a:latin typeface="Arial" panose="020B0604020202020204" pitchFamily="34" charset="0"/>
                <a:cs typeface="Arial" panose="020B0604020202020204" pitchFamily="34" charset="0"/>
              </a:rPr>
              <a:t>Akustička trauma – oštećenje unutrašnjeg uva.</a:t>
            </a:r>
          </a:p>
          <a:p>
            <a:pPr algn="l">
              <a:spcBef>
                <a:spcPts val="1200"/>
              </a:spcBef>
            </a:pPr>
            <a:r>
              <a:rPr lang="sr-Latn-RS" sz="1800" b="1" dirty="0">
                <a:solidFill>
                  <a:srgbClr val="002060"/>
                </a:solidFill>
                <a:latin typeface="Arial" panose="020B0604020202020204" pitchFamily="34" charset="0"/>
                <a:cs typeface="Arial" panose="020B0604020202020204" pitchFamily="34" charset="0"/>
              </a:rPr>
              <a:t>Podela:</a:t>
            </a:r>
          </a:p>
          <a:p>
            <a:pPr marL="540000" lvl="1" indent="-360000" algn="l">
              <a:spcBef>
                <a:spcPts val="600"/>
              </a:spcBef>
              <a:buFont typeface="+mj-lt"/>
              <a:buAutoNum type="arabicPeriod"/>
            </a:pPr>
            <a:r>
              <a:rPr lang="sr-Latn-RS" sz="1800" b="1" dirty="0">
                <a:solidFill>
                  <a:srgbClr val="002060"/>
                </a:solidFill>
                <a:latin typeface="Arial" panose="020B0604020202020204" pitchFamily="34" charset="0"/>
                <a:cs typeface="Arial" panose="020B0604020202020204" pitchFamily="34" charset="0"/>
              </a:rPr>
              <a:t>Akutna akustička trauma;</a:t>
            </a:r>
          </a:p>
          <a:p>
            <a:pPr marL="540000" lvl="1" indent="-360000" algn="l">
              <a:spcBef>
                <a:spcPts val="600"/>
              </a:spcBef>
              <a:buFont typeface="+mj-lt"/>
              <a:buAutoNum type="arabicPeriod"/>
            </a:pPr>
            <a:r>
              <a:rPr lang="sr-Latn-RS" sz="1800" b="1" dirty="0">
                <a:solidFill>
                  <a:srgbClr val="002060"/>
                </a:solidFill>
                <a:latin typeface="Arial" panose="020B0604020202020204" pitchFamily="34" charset="0"/>
                <a:cs typeface="Arial" panose="020B0604020202020204" pitchFamily="34" charset="0"/>
              </a:rPr>
              <a:t>Hronična akustička trauma.</a:t>
            </a:r>
          </a:p>
          <a:p>
            <a:pPr algn="l">
              <a:spcBef>
                <a:spcPts val="1200"/>
              </a:spcBef>
            </a:pPr>
            <a:r>
              <a:rPr lang="sr-Latn-RS" sz="1800" b="1" dirty="0">
                <a:solidFill>
                  <a:srgbClr val="800000"/>
                </a:solidFill>
                <a:latin typeface="Arial" panose="020B0604020202020204" pitchFamily="34" charset="0"/>
                <a:cs typeface="Arial" panose="020B0604020202020204" pitchFamily="34" charset="0"/>
              </a:rPr>
              <a:t>Akutna akustička trauma </a:t>
            </a:r>
            <a:r>
              <a:rPr lang="sr-Latn-RS" sz="1800" b="1" dirty="0">
                <a:solidFill>
                  <a:srgbClr val="002060"/>
                </a:solidFill>
                <a:latin typeface="Arial" panose="020B0604020202020204" pitchFamily="34" charset="0"/>
                <a:cs typeface="Arial" panose="020B0604020202020204" pitchFamily="34" charset="0"/>
              </a:rPr>
              <a:t>– simptomi:  </a:t>
            </a:r>
          </a:p>
          <a:p>
            <a:pPr marL="540000" lvl="1" indent="-288000" algn="l">
              <a:spcBef>
                <a:spcPts val="600"/>
              </a:spcBef>
              <a:buFont typeface="Wingdings" panose="05000000000000000000" pitchFamily="2" charset="2"/>
              <a:buChar char="ü"/>
            </a:pPr>
            <a:r>
              <a:rPr lang="sr-Latn-RS" sz="1800" b="1" dirty="0">
                <a:solidFill>
                  <a:srgbClr val="002060"/>
                </a:solidFill>
                <a:latin typeface="Arial" panose="020B0604020202020204" pitchFamily="34" charset="0"/>
                <a:cs typeface="Arial" panose="020B0604020202020204" pitchFamily="34" charset="0"/>
              </a:rPr>
              <a:t>Osećaj zujanja u jednom ili oba uva (</a:t>
            </a:r>
            <a:r>
              <a:rPr lang="sr-Latn-RS" sz="1800" b="1" dirty="0" err="1">
                <a:solidFill>
                  <a:srgbClr val="002060"/>
                </a:solidFill>
                <a:latin typeface="Arial" panose="020B0604020202020204" pitchFamily="34" charset="0"/>
                <a:cs typeface="Arial" panose="020B0604020202020204" pitchFamily="34" charset="0"/>
              </a:rPr>
              <a:t>tinitus</a:t>
            </a:r>
            <a:r>
              <a:rPr lang="sr-Latn-RS" sz="1800" b="1" dirty="0">
                <a:solidFill>
                  <a:srgbClr val="002060"/>
                </a:solidFill>
                <a:latin typeface="Arial" panose="020B0604020202020204" pitchFamily="34" charset="0"/>
                <a:cs typeface="Arial" panose="020B0604020202020204" pitchFamily="34" charset="0"/>
              </a:rPr>
              <a:t>);</a:t>
            </a:r>
          </a:p>
          <a:p>
            <a:pPr marL="540000" lvl="1" indent="-288000" algn="l">
              <a:spcBef>
                <a:spcPts val="600"/>
              </a:spcBef>
              <a:buFont typeface="Wingdings" panose="05000000000000000000" pitchFamily="2" charset="2"/>
              <a:buChar char="ü"/>
            </a:pPr>
            <a:r>
              <a:rPr lang="sr-Latn-RS" sz="1800" b="1" dirty="0">
                <a:solidFill>
                  <a:srgbClr val="002060"/>
                </a:solidFill>
                <a:latin typeface="Arial" panose="020B0604020202020204" pitchFamily="34" charset="0"/>
                <a:cs typeface="Arial" panose="020B0604020202020204" pitchFamily="34" charset="0"/>
              </a:rPr>
              <a:t>Osećaj oslabljenog sluha i nagluvosti;</a:t>
            </a:r>
          </a:p>
          <a:p>
            <a:pPr marL="540000" lvl="1" indent="-288000" algn="l">
              <a:spcBef>
                <a:spcPts val="600"/>
              </a:spcBef>
              <a:buFont typeface="Wingdings" panose="05000000000000000000" pitchFamily="2" charset="2"/>
              <a:buChar char="ü"/>
            </a:pPr>
            <a:r>
              <a:rPr lang="sr-Latn-RS" sz="1800" b="1" dirty="0">
                <a:solidFill>
                  <a:srgbClr val="002060"/>
                </a:solidFill>
                <a:latin typeface="Arial" panose="020B0604020202020204" pitchFamily="34" charset="0"/>
                <a:cs typeface="Arial" panose="020B0604020202020204" pitchFamily="34" charset="0"/>
              </a:rPr>
              <a:t>Kratkotrajni bol.</a:t>
            </a:r>
          </a:p>
          <a:p>
            <a:pPr algn="l">
              <a:spcBef>
                <a:spcPts val="1200"/>
              </a:spcBef>
            </a:pPr>
            <a:r>
              <a:rPr lang="sr-Latn-RS" sz="1800" b="1" dirty="0">
                <a:solidFill>
                  <a:srgbClr val="800000"/>
                </a:solidFill>
                <a:latin typeface="Arial" panose="020B0604020202020204" pitchFamily="34" charset="0"/>
                <a:cs typeface="Arial" panose="020B0604020202020204" pitchFamily="34" charset="0"/>
              </a:rPr>
              <a:t>Hronična akustička trauma </a:t>
            </a:r>
            <a:r>
              <a:rPr lang="sr-Latn-RS" sz="1800" b="1" dirty="0">
                <a:solidFill>
                  <a:srgbClr val="002060"/>
                </a:solidFill>
                <a:latin typeface="Arial" panose="020B0604020202020204" pitchFamily="34" charset="0"/>
                <a:cs typeface="Arial" panose="020B0604020202020204" pitchFamily="34" charset="0"/>
              </a:rPr>
              <a:t>- simptomi: opšti i lokalni.</a:t>
            </a:r>
          </a:p>
          <a:p>
            <a:pPr algn="l">
              <a:spcBef>
                <a:spcPts val="1200"/>
              </a:spcBef>
            </a:pPr>
            <a:r>
              <a:rPr lang="sr-Latn-RS" sz="1800" b="1" dirty="0">
                <a:solidFill>
                  <a:srgbClr val="800000"/>
                </a:solidFill>
                <a:latin typeface="Arial" panose="020B0604020202020204" pitchFamily="34" charset="0"/>
                <a:cs typeface="Arial" panose="020B0604020202020204" pitchFamily="34" charset="0"/>
              </a:rPr>
              <a:t>Dijagnoza – audiogram:</a:t>
            </a:r>
          </a:p>
          <a:p>
            <a:pPr marL="540000" lvl="1" indent="-360000" algn="l">
              <a:spcBef>
                <a:spcPts val="600"/>
              </a:spcBef>
              <a:buFont typeface="+mj-lt"/>
              <a:buAutoNum type="arabicPeriod"/>
            </a:pPr>
            <a:r>
              <a:rPr lang="sr-Latn-RS" sz="1800" b="1" dirty="0">
                <a:solidFill>
                  <a:srgbClr val="002060"/>
                </a:solidFill>
                <a:latin typeface="Arial" panose="020B0604020202020204" pitchFamily="34" charset="0"/>
                <a:cs typeface="Arial" panose="020B0604020202020204" pitchFamily="34" charset="0"/>
              </a:rPr>
              <a:t>Akutna akustička trauma  - pad osetljivosti na 4000 Hz; </a:t>
            </a:r>
          </a:p>
          <a:p>
            <a:pPr marL="540000" lvl="1" indent="-360000" algn="l">
              <a:spcBef>
                <a:spcPts val="600"/>
              </a:spcBef>
              <a:buFont typeface="+mj-lt"/>
              <a:buAutoNum type="arabicPeriod"/>
            </a:pPr>
            <a:r>
              <a:rPr lang="sr-Latn-RS" sz="1800" b="1" dirty="0">
                <a:solidFill>
                  <a:srgbClr val="002060"/>
                </a:solidFill>
                <a:latin typeface="Arial" panose="020B0604020202020204" pitchFamily="34" charset="0"/>
                <a:cs typeface="Arial" panose="020B0604020202020204" pitchFamily="34" charset="0"/>
              </a:rPr>
              <a:t>Hronična akustička trauma  -  pad osetljivosti najpre na </a:t>
            </a:r>
            <a:br>
              <a:rPr lang="sr-Latn-RS" sz="1800" b="1" dirty="0">
                <a:solidFill>
                  <a:srgbClr val="002060"/>
                </a:solidFill>
                <a:latin typeface="Arial" panose="020B0604020202020204" pitchFamily="34" charset="0"/>
                <a:cs typeface="Arial" panose="020B0604020202020204" pitchFamily="34" charset="0"/>
              </a:rPr>
            </a:br>
            <a:r>
              <a:rPr lang="sr-Latn-RS" sz="1800" b="1" dirty="0">
                <a:solidFill>
                  <a:srgbClr val="002060"/>
                </a:solidFill>
                <a:latin typeface="Arial" panose="020B0604020202020204" pitchFamily="34" charset="0"/>
                <a:cs typeface="Arial" panose="020B0604020202020204" pitchFamily="34" charset="0"/>
              </a:rPr>
              <a:t>4000 Hz, a zatim i u opsegu 3000 ÷ 6000 Hz.</a:t>
            </a:r>
          </a:p>
          <a:p>
            <a:pPr algn="l">
              <a:spcBef>
                <a:spcPts val="600"/>
              </a:spcBef>
            </a:pPr>
            <a:endParaRPr lang="en-US" sz="1800" b="1" dirty="0">
              <a:solidFill>
                <a:srgbClr val="002060"/>
              </a:solidFill>
              <a:latin typeface="Arial" panose="020B0604020202020204" pitchFamily="34" charset="0"/>
              <a:cs typeface="Arial" panose="020B0604020202020204" pitchFamily="34" charset="0"/>
            </a:endParaRPr>
          </a:p>
        </p:txBody>
      </p:sp>
      <p:sp>
        <p:nvSpPr>
          <p:cNvPr id="4" name="Subtitle 2"/>
          <p:cNvSpPr txBox="1">
            <a:spLocks/>
          </p:cNvSpPr>
          <p:nvPr/>
        </p:nvSpPr>
        <p:spPr>
          <a:xfrm>
            <a:off x="409517" y="949306"/>
            <a:ext cx="8324967" cy="31945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sr-Latn-RS" sz="1800" b="1" cap="all" dirty="0">
                <a:solidFill>
                  <a:srgbClr val="800000"/>
                </a:solidFill>
                <a:latin typeface="Arial" panose="020B0604020202020204" pitchFamily="34" charset="0"/>
                <a:cs typeface="Arial" panose="020B0604020202020204" pitchFamily="34" charset="0"/>
              </a:rPr>
              <a:t>AKUSTIČKA TRAUMA</a:t>
            </a:r>
            <a:endParaRPr lang="en-US" sz="1800" b="1" cap="all" dirty="0">
              <a:solidFill>
                <a:srgbClr val="800000"/>
              </a:solidFill>
              <a:latin typeface="Arial" panose="020B0604020202020204" pitchFamily="34" charset="0"/>
              <a:cs typeface="Arial" panose="020B0604020202020204" pitchFamily="34" charset="0"/>
            </a:endParaRPr>
          </a:p>
        </p:txBody>
      </p:sp>
      <p:pic>
        <p:nvPicPr>
          <p:cNvPr id="3" name="0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215971" y="3630422"/>
            <a:ext cx="609600" cy="609600"/>
          </a:xfrm>
          <a:prstGeom prst="rect">
            <a:avLst/>
          </a:prstGeom>
        </p:spPr>
      </p:pic>
      <p:pic>
        <p:nvPicPr>
          <p:cNvPr id="645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0192" y="1933569"/>
            <a:ext cx="2441159" cy="1628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9" name="Straight Connector 8"/>
          <p:cNvCxnSpPr/>
          <p:nvPr/>
        </p:nvCxnSpPr>
        <p:spPr>
          <a:xfrm>
            <a:off x="0" y="692696"/>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10" name="Rectangle 9"/>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1" name="Rectangle 9"/>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2" name="Rectangle 15"/>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
        <p:nvSpPr>
          <p:cNvPr id="13" name="Rectangle 15"/>
          <p:cNvSpPr>
            <a:spLocks noChangeArrowheads="1"/>
          </p:cNvSpPr>
          <p:nvPr/>
        </p:nvSpPr>
        <p:spPr bwMode="auto">
          <a:xfrm>
            <a:off x="433772" y="237828"/>
            <a:ext cx="8276456" cy="310852"/>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kern="0" dirty="0">
                <a:solidFill>
                  <a:srgbClr val="800000"/>
                </a:solidFill>
                <a:latin typeface="Arial Black" pitchFamily="34" charset="0"/>
              </a:rPr>
              <a:t>Auditivni efekti buke</a:t>
            </a:r>
            <a:endParaRPr lang="en-US" b="1" kern="0" dirty="0">
              <a:solidFill>
                <a:srgbClr val="800000"/>
              </a:solidFill>
            </a:endParaRPr>
          </a:p>
        </p:txBody>
      </p:sp>
    </p:spTree>
    <p:extLst>
      <p:ext uri="{BB962C8B-B14F-4D97-AF65-F5344CB8AC3E}">
        <p14:creationId xmlns:p14="http://schemas.microsoft.com/office/powerpoint/2010/main" val="18108132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5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395536" y="1266565"/>
            <a:ext cx="3983935" cy="72227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60000" lvl="1" indent="-288000" algn="l">
              <a:spcBef>
                <a:spcPts val="600"/>
              </a:spcBef>
              <a:buFont typeface="+mj-lt"/>
              <a:buAutoNum type="arabicPeriod"/>
            </a:pPr>
            <a:r>
              <a:rPr lang="sr-Latn-RS" sz="1800" b="1" dirty="0">
                <a:solidFill>
                  <a:srgbClr val="000066"/>
                </a:solidFill>
                <a:latin typeface="Arial" panose="020B0604020202020204" pitchFamily="34" charset="0"/>
                <a:cs typeface="Arial" panose="020B0604020202020204" pitchFamily="34" charset="0"/>
              </a:rPr>
              <a:t>Privremeni pad praga čujnosti </a:t>
            </a:r>
          </a:p>
          <a:p>
            <a:pPr marL="360000" lvl="1" indent="-288000" algn="l">
              <a:spcBef>
                <a:spcPts val="600"/>
              </a:spcBef>
              <a:buFont typeface="+mj-lt"/>
              <a:buAutoNum type="arabicPeriod"/>
            </a:pPr>
            <a:r>
              <a:rPr lang="sr-Latn-RS" sz="1800" b="1" dirty="0">
                <a:solidFill>
                  <a:srgbClr val="000066"/>
                </a:solidFill>
                <a:latin typeface="Arial" panose="020B0604020202020204" pitchFamily="34" charset="0"/>
                <a:cs typeface="Arial" panose="020B0604020202020204" pitchFamily="34" charset="0"/>
              </a:rPr>
              <a:t>Trajni pad praga čujnosti</a:t>
            </a:r>
          </a:p>
          <a:p>
            <a:pPr algn="l">
              <a:spcBef>
                <a:spcPts val="1800"/>
              </a:spcBef>
            </a:pPr>
            <a:endParaRPr lang="en-US" sz="1800" b="1" dirty="0">
              <a:solidFill>
                <a:srgbClr val="000066"/>
              </a:solidFill>
              <a:latin typeface="Arial" panose="020B0604020202020204" pitchFamily="34" charset="0"/>
              <a:cs typeface="Arial" panose="020B0604020202020204" pitchFamily="34" charset="0"/>
            </a:endParaRPr>
          </a:p>
        </p:txBody>
      </p:sp>
      <p:grpSp>
        <p:nvGrpSpPr>
          <p:cNvPr id="9" name="Group 8"/>
          <p:cNvGrpSpPr/>
          <p:nvPr/>
        </p:nvGrpSpPr>
        <p:grpSpPr>
          <a:xfrm>
            <a:off x="4860032" y="1567325"/>
            <a:ext cx="3738023" cy="2169431"/>
            <a:chOff x="257913" y="2420889"/>
            <a:chExt cx="3738023" cy="2169431"/>
          </a:xfrm>
        </p:grpSpPr>
        <p:grpSp>
          <p:nvGrpSpPr>
            <p:cNvPr id="7" name="Group 6"/>
            <p:cNvGrpSpPr/>
            <p:nvPr/>
          </p:nvGrpSpPr>
          <p:grpSpPr>
            <a:xfrm>
              <a:off x="257913" y="2420889"/>
              <a:ext cx="3738023" cy="2169431"/>
              <a:chOff x="-48973" y="2512113"/>
              <a:chExt cx="3738023" cy="2160000"/>
            </a:xfrm>
          </p:grpSpPr>
          <p:pic>
            <p:nvPicPr>
              <p:cNvPr id="634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50" y="2512113"/>
                <a:ext cx="3585600"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8973" y="2903069"/>
                <a:ext cx="353943" cy="1358705"/>
              </a:xfrm>
              <a:prstGeom prst="rect">
                <a:avLst/>
              </a:prstGeom>
              <a:solidFill>
                <a:schemeClr val="bg1"/>
              </a:solidFill>
            </p:spPr>
            <p:txBody>
              <a:bodyPr vert="vert270" wrap="none" rtlCol="0">
                <a:spAutoFit/>
              </a:bodyPr>
              <a:lstStyle/>
              <a:p>
                <a:r>
                  <a:rPr lang="sr-Latn-RS" sz="1100" dirty="0"/>
                  <a:t>Pad praga čujnosti, dB</a:t>
                </a:r>
                <a:endParaRPr lang="en-US" sz="1100" dirty="0"/>
              </a:p>
            </p:txBody>
          </p:sp>
          <p:sp>
            <p:nvSpPr>
              <p:cNvPr id="6" name="Rectangle 5"/>
              <p:cNvSpPr/>
              <p:nvPr/>
            </p:nvSpPr>
            <p:spPr>
              <a:xfrm>
                <a:off x="3371802" y="3438872"/>
                <a:ext cx="268941" cy="151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sr-Latn-RS" sz="400" b="1" dirty="0">
                    <a:solidFill>
                      <a:schemeClr val="tx1"/>
                    </a:solidFill>
                  </a:rPr>
                  <a:t>Levo uvo</a:t>
                </a:r>
              </a:p>
              <a:p>
                <a:pPr algn="ctr"/>
                <a:r>
                  <a:rPr lang="sr-Latn-RS" sz="400" b="1" dirty="0">
                    <a:solidFill>
                      <a:schemeClr val="tx1"/>
                    </a:solidFill>
                  </a:rPr>
                  <a:t>Desno uvo</a:t>
                </a:r>
                <a:endParaRPr lang="en-US" sz="400" b="1" dirty="0">
                  <a:solidFill>
                    <a:schemeClr val="tx1"/>
                  </a:solidFill>
                </a:endParaRPr>
              </a:p>
            </p:txBody>
          </p:sp>
          <p:sp>
            <p:nvSpPr>
              <p:cNvPr id="17" name="TextBox 16"/>
              <p:cNvSpPr txBox="1"/>
              <p:nvPr/>
            </p:nvSpPr>
            <p:spPr>
              <a:xfrm>
                <a:off x="1405801" y="4542514"/>
                <a:ext cx="746376" cy="122576"/>
              </a:xfrm>
              <a:prstGeom prst="rect">
                <a:avLst/>
              </a:prstGeom>
              <a:solidFill>
                <a:schemeClr val="bg1"/>
              </a:solidFill>
            </p:spPr>
            <p:txBody>
              <a:bodyPr wrap="square" lIns="0" tIns="0" rIns="0" bIns="0" rtlCol="0">
                <a:spAutoFit/>
              </a:bodyPr>
              <a:lstStyle/>
              <a:p>
                <a:r>
                  <a:rPr lang="sr-Latn-RS" sz="800" dirty="0"/>
                  <a:t>Frekvencija, Hz</a:t>
                </a:r>
                <a:endParaRPr lang="en-US" sz="800" dirty="0"/>
              </a:p>
            </p:txBody>
          </p:sp>
        </p:grpSp>
        <p:sp>
          <p:nvSpPr>
            <p:cNvPr id="30" name="TextBox 29"/>
            <p:cNvSpPr txBox="1"/>
            <p:nvPr/>
          </p:nvSpPr>
          <p:spPr>
            <a:xfrm>
              <a:off x="932082" y="4046813"/>
              <a:ext cx="2183611" cy="261610"/>
            </a:xfrm>
            <a:prstGeom prst="rect">
              <a:avLst/>
            </a:prstGeom>
            <a:solidFill>
              <a:schemeClr val="bg1"/>
            </a:solidFill>
          </p:spPr>
          <p:txBody>
            <a:bodyPr wrap="none" rtlCol="0">
              <a:spAutoFit/>
            </a:bodyPr>
            <a:lstStyle/>
            <a:p>
              <a:r>
                <a:rPr lang="sr-Latn-RS" sz="1100" b="1" dirty="0">
                  <a:solidFill>
                    <a:srgbClr val="0070C0"/>
                  </a:solidFill>
                </a:rPr>
                <a:t>Pad praga čujnosti zbog buke</a:t>
              </a:r>
              <a:endParaRPr lang="en-US" sz="1100" b="1" dirty="0">
                <a:solidFill>
                  <a:srgbClr val="0070C0"/>
                </a:solidFill>
              </a:endParaRPr>
            </a:p>
          </p:txBody>
        </p:sp>
      </p:grpSp>
      <p:sp>
        <p:nvSpPr>
          <p:cNvPr id="32" name="TextBox 31"/>
          <p:cNvSpPr txBox="1"/>
          <p:nvPr/>
        </p:nvSpPr>
        <p:spPr>
          <a:xfrm>
            <a:off x="4860032" y="5877272"/>
            <a:ext cx="3619377" cy="602785"/>
          </a:xfrm>
          <a:prstGeom prst="rect">
            <a:avLst/>
          </a:prstGeom>
          <a:solidFill>
            <a:schemeClr val="bg1"/>
          </a:solidFill>
        </p:spPr>
        <p:txBody>
          <a:bodyPr wrap="square" rtlCol="0">
            <a:spAutoFit/>
          </a:bodyPr>
          <a:lstStyle/>
          <a:p>
            <a:r>
              <a:rPr lang="sr-Latn-RS" sz="1100" b="1" dirty="0"/>
              <a:t>Izvor: </a:t>
            </a:r>
            <a:r>
              <a:rPr lang="sr-Latn-RS" sz="1100" dirty="0"/>
              <a:t>Tim South, </a:t>
            </a:r>
            <a:r>
              <a:rPr lang="en-US" sz="1100" dirty="0"/>
              <a:t>Managing Noise </a:t>
            </a:r>
            <a:r>
              <a:rPr lang="sr-Latn-RS" sz="1100" dirty="0"/>
              <a:t> </a:t>
            </a:r>
            <a:r>
              <a:rPr lang="en-US" sz="1100" dirty="0"/>
              <a:t>and</a:t>
            </a:r>
            <a:r>
              <a:rPr lang="sr-Latn-RS" sz="1100" dirty="0"/>
              <a:t> </a:t>
            </a:r>
            <a:r>
              <a:rPr lang="en-US" sz="1100" dirty="0"/>
              <a:t>Vibration at Work</a:t>
            </a:r>
            <a:r>
              <a:rPr lang="sr-Latn-RS" sz="1100" dirty="0"/>
              <a:t> </a:t>
            </a:r>
            <a:r>
              <a:rPr lang="en-US" sz="1100" dirty="0"/>
              <a:t>A practical guide to assessment,</a:t>
            </a:r>
            <a:r>
              <a:rPr lang="sr-Latn-RS" sz="1100" dirty="0"/>
              <a:t> </a:t>
            </a:r>
            <a:r>
              <a:rPr lang="en-US" sz="1100" dirty="0"/>
              <a:t>measurement and control</a:t>
            </a:r>
            <a:r>
              <a:rPr lang="sr-Latn-RS" sz="1100" dirty="0"/>
              <a:t>,  Elsevier, 2004</a:t>
            </a:r>
            <a:endParaRPr lang="en-US" sz="1100" dirty="0"/>
          </a:p>
        </p:txBody>
      </p:sp>
      <p:cxnSp>
        <p:nvCxnSpPr>
          <p:cNvPr id="36" name="Straight Connector 35"/>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37" name="Straight Connector 36"/>
          <p:cNvCxnSpPr/>
          <p:nvPr/>
        </p:nvCxnSpPr>
        <p:spPr>
          <a:xfrm>
            <a:off x="0" y="692696"/>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38" name="Rectangle 37"/>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39" name="Rectangle 9"/>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40" name="Rectangle 15"/>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
        <p:nvSpPr>
          <p:cNvPr id="41" name="Rectangle 15"/>
          <p:cNvSpPr>
            <a:spLocks noChangeArrowheads="1"/>
          </p:cNvSpPr>
          <p:nvPr/>
        </p:nvSpPr>
        <p:spPr bwMode="auto">
          <a:xfrm>
            <a:off x="433772" y="237828"/>
            <a:ext cx="8276456" cy="310852"/>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kern="0" dirty="0">
                <a:solidFill>
                  <a:srgbClr val="800000"/>
                </a:solidFill>
                <a:latin typeface="Arial Black" pitchFamily="34" charset="0"/>
              </a:rPr>
              <a:t>Auditivni efekti buke</a:t>
            </a:r>
            <a:endParaRPr lang="en-US" b="1" kern="0" dirty="0">
              <a:solidFill>
                <a:srgbClr val="800000"/>
              </a:solidFill>
            </a:endParaRPr>
          </a:p>
        </p:txBody>
      </p:sp>
      <p:sp>
        <p:nvSpPr>
          <p:cNvPr id="42" name="Subtitle 2"/>
          <p:cNvSpPr txBox="1">
            <a:spLocks/>
          </p:cNvSpPr>
          <p:nvPr/>
        </p:nvSpPr>
        <p:spPr>
          <a:xfrm>
            <a:off x="409517" y="877298"/>
            <a:ext cx="8324967" cy="31945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sr-Latn-RS" sz="1800" b="1" cap="all" dirty="0">
                <a:solidFill>
                  <a:srgbClr val="800000"/>
                </a:solidFill>
                <a:latin typeface="Arial" panose="020B0604020202020204" pitchFamily="34" charset="0"/>
                <a:cs typeface="Arial" panose="020B0604020202020204" pitchFamily="34" charset="0"/>
              </a:rPr>
              <a:t>OŠTEĆENJE SLUHA</a:t>
            </a:r>
            <a:endParaRPr lang="en-US" sz="1800" b="1" cap="all" dirty="0">
              <a:solidFill>
                <a:srgbClr val="800000"/>
              </a:solidFill>
              <a:latin typeface="Arial" panose="020B0604020202020204" pitchFamily="34" charset="0"/>
              <a:cs typeface="Arial" panose="020B0604020202020204" pitchFamily="34" charset="0"/>
            </a:endParaRPr>
          </a:p>
        </p:txBody>
      </p:sp>
      <p:grpSp>
        <p:nvGrpSpPr>
          <p:cNvPr id="47" name="Group 46"/>
          <p:cNvGrpSpPr/>
          <p:nvPr/>
        </p:nvGrpSpPr>
        <p:grpSpPr>
          <a:xfrm>
            <a:off x="490993" y="2006614"/>
            <a:ext cx="4081007" cy="2144384"/>
            <a:chOff x="4716016" y="1333853"/>
            <a:chExt cx="4081007" cy="2144384"/>
          </a:xfrm>
        </p:grpSpPr>
        <p:grpSp>
          <p:nvGrpSpPr>
            <p:cNvPr id="27" name="Group 26"/>
            <p:cNvGrpSpPr/>
            <p:nvPr/>
          </p:nvGrpSpPr>
          <p:grpSpPr>
            <a:xfrm>
              <a:off x="4716016" y="1333853"/>
              <a:ext cx="4081007" cy="2144384"/>
              <a:chOff x="4860032" y="1333853"/>
              <a:chExt cx="4081007" cy="2144384"/>
            </a:xfrm>
          </p:grpSpPr>
          <p:grpSp>
            <p:nvGrpSpPr>
              <p:cNvPr id="25" name="Group 24"/>
              <p:cNvGrpSpPr/>
              <p:nvPr/>
            </p:nvGrpSpPr>
            <p:grpSpPr>
              <a:xfrm>
                <a:off x="4860032" y="1333853"/>
                <a:ext cx="4081007" cy="2144384"/>
                <a:chOff x="5062993" y="1333853"/>
                <a:chExt cx="4081007" cy="2144384"/>
              </a:xfrm>
            </p:grpSpPr>
            <p:pic>
              <p:nvPicPr>
                <p:cNvPr id="634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000" y="1333853"/>
                  <a:ext cx="3960000" cy="2144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062993" y="1673818"/>
                  <a:ext cx="353943" cy="1364638"/>
                </a:xfrm>
                <a:prstGeom prst="rect">
                  <a:avLst/>
                </a:prstGeom>
                <a:solidFill>
                  <a:schemeClr val="bg1"/>
                </a:solidFill>
              </p:spPr>
              <p:txBody>
                <a:bodyPr vert="vert270" wrap="none" rtlCol="0">
                  <a:spAutoFit/>
                </a:bodyPr>
                <a:lstStyle/>
                <a:p>
                  <a:r>
                    <a:rPr lang="sr-Latn-RS" sz="1100"/>
                    <a:t>Pad praga čujnosti, dB</a:t>
                  </a:r>
                  <a:endParaRPr lang="en-US" sz="1100"/>
                </a:p>
              </p:txBody>
            </p:sp>
            <p:sp>
              <p:nvSpPr>
                <p:cNvPr id="28" name="TextBox 27"/>
                <p:cNvSpPr txBox="1"/>
                <p:nvPr/>
              </p:nvSpPr>
              <p:spPr>
                <a:xfrm>
                  <a:off x="6385443" y="2179347"/>
                  <a:ext cx="1164101" cy="261610"/>
                </a:xfrm>
                <a:prstGeom prst="rect">
                  <a:avLst/>
                </a:prstGeom>
                <a:solidFill>
                  <a:schemeClr val="bg1"/>
                </a:solidFill>
              </p:spPr>
              <p:txBody>
                <a:bodyPr wrap="none" rtlCol="0">
                  <a:spAutoFit/>
                </a:bodyPr>
                <a:lstStyle/>
                <a:p>
                  <a:r>
                    <a:rPr lang="sr-Latn-RS" sz="1100" b="1" dirty="0">
                      <a:solidFill>
                        <a:srgbClr val="800000"/>
                      </a:solidFill>
                    </a:rPr>
                    <a:t>Normalan sluh</a:t>
                  </a:r>
                  <a:endParaRPr lang="en-US" sz="1100" b="1" dirty="0">
                    <a:solidFill>
                      <a:srgbClr val="800000"/>
                    </a:solidFill>
                  </a:endParaRPr>
                </a:p>
              </p:txBody>
            </p:sp>
          </p:grpSp>
          <p:sp>
            <p:nvSpPr>
              <p:cNvPr id="45" name="TextBox 44"/>
              <p:cNvSpPr txBox="1"/>
              <p:nvPr/>
            </p:nvSpPr>
            <p:spPr>
              <a:xfrm>
                <a:off x="6562206" y="3352220"/>
                <a:ext cx="746376" cy="123111"/>
              </a:xfrm>
              <a:prstGeom prst="rect">
                <a:avLst/>
              </a:prstGeom>
              <a:solidFill>
                <a:schemeClr val="bg1"/>
              </a:solidFill>
            </p:spPr>
            <p:txBody>
              <a:bodyPr wrap="square" lIns="0" tIns="0" rIns="0" bIns="0" rtlCol="0">
                <a:spAutoFit/>
              </a:bodyPr>
              <a:lstStyle/>
              <a:p>
                <a:r>
                  <a:rPr lang="sr-Latn-RS" sz="800" dirty="0"/>
                  <a:t>Frekvencija, Hz</a:t>
                </a:r>
                <a:endParaRPr lang="en-US" sz="800" dirty="0"/>
              </a:p>
            </p:txBody>
          </p:sp>
        </p:grpSp>
        <p:sp>
          <p:nvSpPr>
            <p:cNvPr id="49" name="Rectangle 48"/>
            <p:cNvSpPr/>
            <p:nvPr/>
          </p:nvSpPr>
          <p:spPr>
            <a:xfrm>
              <a:off x="8472708" y="2235008"/>
              <a:ext cx="268941" cy="1518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sr-Latn-RS" sz="400" b="1" dirty="0">
                  <a:solidFill>
                    <a:schemeClr val="tx1"/>
                  </a:solidFill>
                </a:rPr>
                <a:t>Levo uvo</a:t>
              </a:r>
            </a:p>
            <a:p>
              <a:pPr algn="ctr"/>
              <a:r>
                <a:rPr lang="sr-Latn-RS" sz="400" b="1" dirty="0">
                  <a:solidFill>
                    <a:schemeClr val="tx1"/>
                  </a:solidFill>
                </a:rPr>
                <a:t>Desno uvo</a:t>
              </a:r>
              <a:endParaRPr lang="en-US" sz="400" b="1" dirty="0">
                <a:solidFill>
                  <a:schemeClr val="tx1"/>
                </a:solidFill>
              </a:endParaRPr>
            </a:p>
          </p:txBody>
        </p:sp>
      </p:grpSp>
      <p:grpSp>
        <p:nvGrpSpPr>
          <p:cNvPr id="46" name="Group 45"/>
          <p:cNvGrpSpPr/>
          <p:nvPr/>
        </p:nvGrpSpPr>
        <p:grpSpPr>
          <a:xfrm>
            <a:off x="490993" y="4147642"/>
            <a:ext cx="3934573" cy="2305694"/>
            <a:chOff x="4716016" y="3501008"/>
            <a:chExt cx="3934573" cy="2305694"/>
          </a:xfrm>
        </p:grpSpPr>
        <p:grpSp>
          <p:nvGrpSpPr>
            <p:cNvPr id="34" name="Group 33"/>
            <p:cNvGrpSpPr/>
            <p:nvPr/>
          </p:nvGrpSpPr>
          <p:grpSpPr>
            <a:xfrm>
              <a:off x="4716016" y="3501008"/>
              <a:ext cx="3934573" cy="2305694"/>
              <a:chOff x="5209427" y="3820925"/>
              <a:chExt cx="3934573" cy="2305694"/>
            </a:xfrm>
          </p:grpSpPr>
          <p:grpSp>
            <p:nvGrpSpPr>
              <p:cNvPr id="26" name="Group 25"/>
              <p:cNvGrpSpPr/>
              <p:nvPr/>
            </p:nvGrpSpPr>
            <p:grpSpPr>
              <a:xfrm>
                <a:off x="5209427" y="3820925"/>
                <a:ext cx="3934573" cy="2289031"/>
                <a:chOff x="5209427" y="3820925"/>
                <a:chExt cx="3934573" cy="2289031"/>
              </a:xfrm>
            </p:grpSpPr>
            <p:grpSp>
              <p:nvGrpSpPr>
                <p:cNvPr id="11" name="Group 10"/>
                <p:cNvGrpSpPr/>
                <p:nvPr/>
              </p:nvGrpSpPr>
              <p:grpSpPr>
                <a:xfrm>
                  <a:off x="5209427" y="3820925"/>
                  <a:ext cx="3934573" cy="2289031"/>
                  <a:chOff x="5209427" y="3807828"/>
                  <a:chExt cx="3934573" cy="2279079"/>
                </a:xfrm>
              </p:grpSpPr>
              <p:pic>
                <p:nvPicPr>
                  <p:cNvPr id="634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3347" y="3807828"/>
                    <a:ext cx="3790653" cy="2279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5209427" y="4070817"/>
                    <a:ext cx="353943" cy="1358705"/>
                  </a:xfrm>
                  <a:prstGeom prst="rect">
                    <a:avLst/>
                  </a:prstGeom>
                  <a:solidFill>
                    <a:schemeClr val="bg1"/>
                  </a:solidFill>
                </p:spPr>
                <p:txBody>
                  <a:bodyPr vert="vert270" wrap="none" rtlCol="0">
                    <a:spAutoFit/>
                  </a:bodyPr>
                  <a:lstStyle/>
                  <a:p>
                    <a:r>
                      <a:rPr lang="sr-Latn-RS" sz="1100"/>
                      <a:t>Pad praga čujnosti, dB</a:t>
                    </a:r>
                    <a:endParaRPr lang="en-US" sz="1100"/>
                  </a:p>
                </p:txBody>
              </p:sp>
            </p:grpSp>
            <p:sp>
              <p:nvSpPr>
                <p:cNvPr id="29" name="TextBox 28"/>
                <p:cNvSpPr txBox="1"/>
                <p:nvPr/>
              </p:nvSpPr>
              <p:spPr>
                <a:xfrm>
                  <a:off x="5781760" y="4965440"/>
                  <a:ext cx="2347117" cy="261610"/>
                </a:xfrm>
                <a:prstGeom prst="rect">
                  <a:avLst/>
                </a:prstGeom>
                <a:solidFill>
                  <a:schemeClr val="bg1"/>
                </a:solidFill>
              </p:spPr>
              <p:txBody>
                <a:bodyPr wrap="none" rtlCol="0">
                  <a:spAutoFit/>
                </a:bodyPr>
                <a:lstStyle/>
                <a:p>
                  <a:r>
                    <a:rPr lang="sr-Latn-RS" sz="1100" b="1" dirty="0">
                      <a:solidFill>
                        <a:srgbClr val="006600"/>
                      </a:solidFill>
                    </a:rPr>
                    <a:t>Pad praga čujnosti sa godinama</a:t>
                  </a:r>
                  <a:endParaRPr lang="en-US" sz="1100" b="1" dirty="0">
                    <a:solidFill>
                      <a:srgbClr val="006600"/>
                    </a:solidFill>
                  </a:endParaRPr>
                </a:p>
              </p:txBody>
            </p:sp>
          </p:grpSp>
          <p:sp>
            <p:nvSpPr>
              <p:cNvPr id="44" name="TextBox 43"/>
              <p:cNvSpPr txBox="1"/>
              <p:nvPr/>
            </p:nvSpPr>
            <p:spPr>
              <a:xfrm>
                <a:off x="6792988" y="6003508"/>
                <a:ext cx="746376" cy="123111"/>
              </a:xfrm>
              <a:prstGeom prst="rect">
                <a:avLst/>
              </a:prstGeom>
              <a:solidFill>
                <a:schemeClr val="bg1"/>
              </a:solidFill>
            </p:spPr>
            <p:txBody>
              <a:bodyPr wrap="square" lIns="0" tIns="0" rIns="0" bIns="0" rtlCol="0">
                <a:spAutoFit/>
              </a:bodyPr>
              <a:lstStyle/>
              <a:p>
                <a:r>
                  <a:rPr lang="sr-Latn-RS" sz="800" dirty="0"/>
                  <a:t>Frekvencija, Hz</a:t>
                </a:r>
                <a:endParaRPr lang="en-US" sz="800" dirty="0"/>
              </a:p>
            </p:txBody>
          </p:sp>
        </p:grpSp>
        <p:sp>
          <p:nvSpPr>
            <p:cNvPr id="50" name="Rectangle 49"/>
            <p:cNvSpPr/>
            <p:nvPr/>
          </p:nvSpPr>
          <p:spPr>
            <a:xfrm>
              <a:off x="8343281" y="4488860"/>
              <a:ext cx="268941" cy="1518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sr-Latn-RS" sz="400" b="1" dirty="0">
                  <a:solidFill>
                    <a:schemeClr val="tx1"/>
                  </a:solidFill>
                </a:rPr>
                <a:t>Levo uvo</a:t>
              </a:r>
            </a:p>
            <a:p>
              <a:pPr algn="ctr"/>
              <a:r>
                <a:rPr lang="sr-Latn-RS" sz="400" b="1" dirty="0">
                  <a:solidFill>
                    <a:schemeClr val="tx1"/>
                  </a:solidFill>
                </a:rPr>
                <a:t>Desno uvo</a:t>
              </a:r>
              <a:endParaRPr lang="en-US" sz="400" b="1" dirty="0">
                <a:solidFill>
                  <a:schemeClr val="tx1"/>
                </a:solidFill>
              </a:endParaRPr>
            </a:p>
          </p:txBody>
        </p:sp>
      </p:grpSp>
      <p:grpSp>
        <p:nvGrpSpPr>
          <p:cNvPr id="35" name="Group 34"/>
          <p:cNvGrpSpPr/>
          <p:nvPr/>
        </p:nvGrpSpPr>
        <p:grpSpPr>
          <a:xfrm>
            <a:off x="4899239" y="3706097"/>
            <a:ext cx="3779468" cy="2171175"/>
            <a:chOff x="467544" y="4221089"/>
            <a:chExt cx="3779468" cy="2171175"/>
          </a:xfrm>
        </p:grpSpPr>
        <p:grpSp>
          <p:nvGrpSpPr>
            <p:cNvPr id="33" name="Group 32"/>
            <p:cNvGrpSpPr/>
            <p:nvPr/>
          </p:nvGrpSpPr>
          <p:grpSpPr>
            <a:xfrm>
              <a:off x="467544" y="4221089"/>
              <a:ext cx="3779468" cy="2171175"/>
              <a:chOff x="1800644" y="4221089"/>
              <a:chExt cx="3779468" cy="2171175"/>
            </a:xfrm>
          </p:grpSpPr>
          <p:grpSp>
            <p:nvGrpSpPr>
              <p:cNvPr id="23" name="Group 22"/>
              <p:cNvGrpSpPr/>
              <p:nvPr/>
            </p:nvGrpSpPr>
            <p:grpSpPr>
              <a:xfrm>
                <a:off x="1800644" y="4221089"/>
                <a:ext cx="3779468" cy="2169432"/>
                <a:chOff x="1745155" y="4555796"/>
                <a:chExt cx="3779468" cy="2169432"/>
              </a:xfrm>
            </p:grpSpPr>
            <p:grpSp>
              <p:nvGrpSpPr>
                <p:cNvPr id="13" name="Group 12"/>
                <p:cNvGrpSpPr/>
                <p:nvPr/>
              </p:nvGrpSpPr>
              <p:grpSpPr>
                <a:xfrm>
                  <a:off x="1745155" y="4555796"/>
                  <a:ext cx="3779468" cy="2169432"/>
                  <a:chOff x="1745155" y="4539503"/>
                  <a:chExt cx="3779468" cy="2160000"/>
                </a:xfrm>
              </p:grpSpPr>
              <p:pic>
                <p:nvPicPr>
                  <p:cNvPr id="634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8278" y="4539503"/>
                    <a:ext cx="3596345"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1745155" y="4974335"/>
                    <a:ext cx="353943" cy="1358705"/>
                  </a:xfrm>
                  <a:prstGeom prst="rect">
                    <a:avLst/>
                  </a:prstGeom>
                  <a:solidFill>
                    <a:schemeClr val="bg1"/>
                  </a:solidFill>
                </p:spPr>
                <p:txBody>
                  <a:bodyPr vert="vert270" wrap="none" rtlCol="0">
                    <a:spAutoFit/>
                  </a:bodyPr>
                  <a:lstStyle/>
                  <a:p>
                    <a:r>
                      <a:rPr lang="sr-Latn-RS" sz="1100" dirty="0"/>
                      <a:t>Pad praga čujnosti, dB</a:t>
                    </a:r>
                    <a:endParaRPr lang="en-US" sz="1100" dirty="0"/>
                  </a:p>
                </p:txBody>
              </p:sp>
            </p:grpSp>
            <p:sp>
              <p:nvSpPr>
                <p:cNvPr id="31" name="TextBox 30"/>
                <p:cNvSpPr txBox="1"/>
                <p:nvPr/>
              </p:nvSpPr>
              <p:spPr>
                <a:xfrm>
                  <a:off x="2327644" y="5658141"/>
                  <a:ext cx="1600302" cy="600164"/>
                </a:xfrm>
                <a:prstGeom prst="rect">
                  <a:avLst/>
                </a:prstGeom>
                <a:solidFill>
                  <a:schemeClr val="bg1"/>
                </a:solidFill>
              </p:spPr>
              <p:txBody>
                <a:bodyPr wrap="square" rtlCol="0">
                  <a:spAutoFit/>
                </a:bodyPr>
                <a:lstStyle/>
                <a:p>
                  <a:r>
                    <a:rPr lang="sr-Latn-RS" sz="1100" b="1" dirty="0">
                      <a:solidFill>
                        <a:schemeClr val="accent1">
                          <a:lumMod val="25000"/>
                        </a:schemeClr>
                      </a:solidFill>
                    </a:rPr>
                    <a:t>Pad praga čujnosti zbog </a:t>
                  </a:r>
                </a:p>
                <a:p>
                  <a:r>
                    <a:rPr lang="sr-Latn-RS" sz="1100" b="1" dirty="0">
                      <a:solidFill>
                        <a:schemeClr val="accent1">
                          <a:lumMod val="25000"/>
                        </a:schemeClr>
                      </a:solidFill>
                    </a:rPr>
                    <a:t>buke i godina</a:t>
                  </a:r>
                  <a:endParaRPr lang="en-US" sz="1100" b="1" dirty="0">
                    <a:solidFill>
                      <a:schemeClr val="accent1">
                        <a:lumMod val="25000"/>
                      </a:schemeClr>
                    </a:solidFill>
                  </a:endParaRPr>
                </a:p>
              </p:txBody>
            </p:sp>
          </p:grpSp>
          <p:sp>
            <p:nvSpPr>
              <p:cNvPr id="43" name="TextBox 42"/>
              <p:cNvSpPr txBox="1"/>
              <p:nvPr/>
            </p:nvSpPr>
            <p:spPr>
              <a:xfrm>
                <a:off x="3332309" y="6269153"/>
                <a:ext cx="746376" cy="123111"/>
              </a:xfrm>
              <a:prstGeom prst="rect">
                <a:avLst/>
              </a:prstGeom>
              <a:solidFill>
                <a:schemeClr val="bg1"/>
              </a:solidFill>
            </p:spPr>
            <p:txBody>
              <a:bodyPr wrap="square" lIns="0" tIns="0" rIns="0" bIns="0" rtlCol="0">
                <a:spAutoFit/>
              </a:bodyPr>
              <a:lstStyle/>
              <a:p>
                <a:r>
                  <a:rPr lang="sr-Latn-RS" sz="800" dirty="0"/>
                  <a:t>Frekvencija, Hz</a:t>
                </a:r>
                <a:endParaRPr lang="en-US" sz="800" dirty="0"/>
              </a:p>
            </p:txBody>
          </p:sp>
        </p:grpSp>
        <p:sp>
          <p:nvSpPr>
            <p:cNvPr id="51" name="Rectangle 50"/>
            <p:cNvSpPr/>
            <p:nvPr/>
          </p:nvSpPr>
          <p:spPr>
            <a:xfrm>
              <a:off x="3926843" y="5147801"/>
              <a:ext cx="268941" cy="1518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sr-Latn-RS" sz="400" b="1" dirty="0">
                  <a:solidFill>
                    <a:schemeClr val="tx1"/>
                  </a:solidFill>
                </a:rPr>
                <a:t>Levo uvo</a:t>
              </a:r>
            </a:p>
            <a:p>
              <a:pPr algn="ctr"/>
              <a:r>
                <a:rPr lang="sr-Latn-RS" sz="400" b="1" dirty="0">
                  <a:solidFill>
                    <a:schemeClr val="tx1"/>
                  </a:solidFill>
                </a:rPr>
                <a:t>Desno uvo</a:t>
              </a:r>
              <a:endParaRPr lang="en-US" sz="400" b="1" dirty="0">
                <a:solidFill>
                  <a:schemeClr val="tx1"/>
                </a:solidFill>
              </a:endParaRPr>
            </a:p>
          </p:txBody>
        </p:sp>
      </p:grpSp>
    </p:spTree>
    <p:extLst>
      <p:ext uri="{BB962C8B-B14F-4D97-AF65-F5344CB8AC3E}">
        <p14:creationId xmlns:p14="http://schemas.microsoft.com/office/powerpoint/2010/main" val="221508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6" name="Straight Connector 5"/>
          <p:cNvCxnSpPr/>
          <p:nvPr/>
        </p:nvCxnSpPr>
        <p:spPr>
          <a:xfrm>
            <a:off x="0" y="692696"/>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8" name="Rectangle 9"/>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5" name="Rectangle 9"/>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grpSp>
        <p:nvGrpSpPr>
          <p:cNvPr id="2" name="Group 1"/>
          <p:cNvGrpSpPr/>
          <p:nvPr/>
        </p:nvGrpSpPr>
        <p:grpSpPr>
          <a:xfrm>
            <a:off x="1138073" y="1412776"/>
            <a:ext cx="6828911" cy="4777015"/>
            <a:chOff x="1138073" y="1321589"/>
            <a:chExt cx="6828911" cy="4777015"/>
          </a:xfrm>
        </p:grpSpPr>
        <p:pic>
          <p:nvPicPr>
            <p:cNvPr id="19" name="Picture 11" descr="TTS-1"/>
            <p:cNvPicPr>
              <a:picLocks noChangeAspect="1" noChangeArrowheads="1"/>
            </p:cNvPicPr>
            <p:nvPr/>
          </p:nvPicPr>
          <p:blipFill>
            <a:blip r:embed="rId3" cstate="print"/>
            <a:srcRect l="1846" t="1193" r="50725" b="67044"/>
            <a:stretch>
              <a:fillRect/>
            </a:stretch>
          </p:blipFill>
          <p:spPr bwMode="auto">
            <a:xfrm>
              <a:off x="1236195" y="1321589"/>
              <a:ext cx="6671610" cy="4627691"/>
            </a:xfrm>
            <a:prstGeom prst="rect">
              <a:avLst/>
            </a:prstGeom>
            <a:noFill/>
            <a:ln w="9525">
              <a:noFill/>
              <a:miter lim="800000"/>
              <a:headEnd/>
              <a:tailEnd/>
            </a:ln>
          </p:spPr>
        </p:pic>
        <p:sp>
          <p:nvSpPr>
            <p:cNvPr id="17" name="Text Box 3"/>
            <p:cNvSpPr txBox="1">
              <a:spLocks noChangeArrowheads="1"/>
            </p:cNvSpPr>
            <p:nvPr/>
          </p:nvSpPr>
          <p:spPr bwMode="auto">
            <a:xfrm rot="16200000">
              <a:off x="-744159" y="3223000"/>
              <a:ext cx="4272295" cy="507831"/>
            </a:xfrm>
            <a:prstGeom prst="rect">
              <a:avLst/>
            </a:prstGeom>
            <a:solidFill>
              <a:schemeClr val="bg1"/>
            </a:solidFill>
            <a:ln w="9525">
              <a:noFill/>
              <a:miter lim="800000"/>
              <a:headEnd/>
              <a:tailEnd/>
            </a:ln>
            <a:effectLst/>
          </p:spPr>
          <p:txBody>
            <a:bodyPr wrap="square">
              <a:spAutoFit/>
            </a:bodyPr>
            <a:lstStyle/>
            <a:p>
              <a:pPr>
                <a:lnSpc>
                  <a:spcPct val="150000"/>
                </a:lnSpc>
                <a:spcBef>
                  <a:spcPct val="50000"/>
                </a:spcBef>
              </a:pPr>
              <a:r>
                <a:rPr lang="hr-HR" sz="1800" b="1" dirty="0">
                  <a:latin typeface="Arial" charset="0"/>
                </a:rPr>
                <a:t>Privremeni pad praga čujnosti (dB)</a:t>
              </a:r>
            </a:p>
          </p:txBody>
        </p:sp>
        <p:sp>
          <p:nvSpPr>
            <p:cNvPr id="10" name="Text Box 3"/>
            <p:cNvSpPr txBox="1">
              <a:spLocks noChangeArrowheads="1"/>
            </p:cNvSpPr>
            <p:nvPr/>
          </p:nvSpPr>
          <p:spPr bwMode="auto">
            <a:xfrm>
              <a:off x="4486616" y="5642069"/>
              <a:ext cx="2909532" cy="456535"/>
            </a:xfrm>
            <a:prstGeom prst="rect">
              <a:avLst/>
            </a:prstGeom>
            <a:solidFill>
              <a:schemeClr val="bg1"/>
            </a:solidFill>
            <a:ln w="9525">
              <a:noFill/>
              <a:miter lim="800000"/>
              <a:headEnd/>
              <a:tailEnd/>
            </a:ln>
            <a:effectLst/>
          </p:spPr>
          <p:txBody>
            <a:bodyPr wrap="square">
              <a:spAutoFit/>
            </a:bodyPr>
            <a:lstStyle/>
            <a:p>
              <a:pPr>
                <a:lnSpc>
                  <a:spcPct val="150000"/>
                </a:lnSpc>
                <a:spcBef>
                  <a:spcPct val="50000"/>
                </a:spcBef>
              </a:pPr>
              <a:r>
                <a:rPr lang="hr-HR" sz="1800" b="1" dirty="0">
                  <a:latin typeface="Arial" charset="0"/>
                </a:rPr>
                <a:t>Vreme izloženosti (min)</a:t>
              </a:r>
            </a:p>
          </p:txBody>
        </p:sp>
        <p:sp>
          <p:nvSpPr>
            <p:cNvPr id="11" name="Text Box 3"/>
            <p:cNvSpPr txBox="1">
              <a:spLocks noChangeArrowheads="1"/>
            </p:cNvSpPr>
            <p:nvPr/>
          </p:nvSpPr>
          <p:spPr bwMode="auto">
            <a:xfrm rot="16200000">
              <a:off x="6177525" y="2647652"/>
              <a:ext cx="2932588" cy="646331"/>
            </a:xfrm>
            <a:prstGeom prst="rect">
              <a:avLst/>
            </a:prstGeom>
            <a:solidFill>
              <a:schemeClr val="bg1"/>
            </a:solidFill>
            <a:ln w="9525">
              <a:noFill/>
              <a:miter lim="800000"/>
              <a:headEnd/>
              <a:tailEnd/>
            </a:ln>
            <a:effectLst/>
          </p:spPr>
          <p:txBody>
            <a:bodyPr wrap="square">
              <a:spAutoFit/>
            </a:bodyPr>
            <a:lstStyle/>
            <a:p>
              <a:pPr>
                <a:spcBef>
                  <a:spcPts val="0"/>
                </a:spcBef>
              </a:pPr>
              <a:r>
                <a:rPr lang="hr-HR" sz="1800" b="1" dirty="0">
                  <a:latin typeface="Arial" charset="0"/>
                </a:rPr>
                <a:t>Nivo zvučnog pritiska stimulacije (dB)</a:t>
              </a:r>
            </a:p>
          </p:txBody>
        </p:sp>
      </p:grpSp>
      <p:sp>
        <p:nvSpPr>
          <p:cNvPr id="13" name="Rectangle 15"/>
          <p:cNvSpPr>
            <a:spLocks noChangeArrowheads="1"/>
          </p:cNvSpPr>
          <p:nvPr/>
        </p:nvSpPr>
        <p:spPr bwMode="auto">
          <a:xfrm>
            <a:off x="433772" y="237828"/>
            <a:ext cx="8276456" cy="310852"/>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kern="0" dirty="0">
                <a:solidFill>
                  <a:srgbClr val="800000"/>
                </a:solidFill>
                <a:latin typeface="Arial Black" pitchFamily="34" charset="0"/>
              </a:rPr>
              <a:t>Auditivni efekti buke</a:t>
            </a:r>
            <a:endParaRPr lang="en-US" b="1" kern="0" dirty="0">
              <a:solidFill>
                <a:srgbClr val="800000"/>
              </a:solidFill>
            </a:endParaRPr>
          </a:p>
        </p:txBody>
      </p:sp>
      <p:sp>
        <p:nvSpPr>
          <p:cNvPr id="14" name="Subtitle 2"/>
          <p:cNvSpPr txBox="1">
            <a:spLocks/>
          </p:cNvSpPr>
          <p:nvPr/>
        </p:nvSpPr>
        <p:spPr>
          <a:xfrm>
            <a:off x="409517" y="877298"/>
            <a:ext cx="8324967" cy="31945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sr-Latn-RS" sz="1800" b="1" cap="all" dirty="0">
                <a:solidFill>
                  <a:srgbClr val="800000"/>
                </a:solidFill>
                <a:latin typeface="Arial" panose="020B0604020202020204" pitchFamily="34" charset="0"/>
                <a:cs typeface="Arial" panose="020B0604020202020204" pitchFamily="34" charset="0"/>
              </a:rPr>
              <a:t>OŠTEĆENJE SLUHA</a:t>
            </a:r>
            <a:endParaRPr lang="en-US" sz="1800" b="1" cap="all" dirty="0">
              <a:solidFill>
                <a:srgbClr val="800000"/>
              </a:solidFill>
              <a:latin typeface="Arial" panose="020B0604020202020204" pitchFamily="34" charset="0"/>
              <a:cs typeface="Arial" panose="020B0604020202020204" pitchFamily="34" charset="0"/>
            </a:endParaRPr>
          </a:p>
        </p:txBody>
      </p:sp>
      <p:sp>
        <p:nvSpPr>
          <p:cNvPr id="18" name="Rectangle 15"/>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Tree>
    <p:extLst>
      <p:ext uri="{BB962C8B-B14F-4D97-AF65-F5344CB8AC3E}">
        <p14:creationId xmlns:p14="http://schemas.microsoft.com/office/powerpoint/2010/main" val="2100711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6" name="Straight Connector 5"/>
          <p:cNvCxnSpPr/>
          <p:nvPr/>
        </p:nvCxnSpPr>
        <p:spPr>
          <a:xfrm>
            <a:off x="0" y="692696"/>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8" name="Rectangle 9"/>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5" name="Rectangle 9"/>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grpSp>
        <p:nvGrpSpPr>
          <p:cNvPr id="2" name="Group 1"/>
          <p:cNvGrpSpPr/>
          <p:nvPr/>
        </p:nvGrpSpPr>
        <p:grpSpPr>
          <a:xfrm>
            <a:off x="734260" y="1196752"/>
            <a:ext cx="7675480" cy="4752528"/>
            <a:chOff x="734260" y="1628800"/>
            <a:chExt cx="7675480" cy="4752528"/>
          </a:xfrm>
        </p:grpSpPr>
        <p:pic>
          <p:nvPicPr>
            <p:cNvPr id="11" name="Picture 15" descr="TTS-1"/>
            <p:cNvPicPr>
              <a:picLocks noChangeAspect="1" noChangeArrowheads="1"/>
            </p:cNvPicPr>
            <p:nvPr/>
          </p:nvPicPr>
          <p:blipFill>
            <a:blip r:embed="rId3" cstate="print"/>
            <a:srcRect l="1355" t="44812" r="50842" b="27492"/>
            <a:stretch>
              <a:fillRect/>
            </a:stretch>
          </p:blipFill>
          <p:spPr bwMode="auto">
            <a:xfrm>
              <a:off x="734260" y="1700807"/>
              <a:ext cx="7675480" cy="4608000"/>
            </a:xfrm>
            <a:prstGeom prst="rect">
              <a:avLst/>
            </a:prstGeom>
            <a:noFill/>
            <a:ln w="9525">
              <a:noFill/>
              <a:miter lim="800000"/>
              <a:headEnd/>
              <a:tailEnd/>
            </a:ln>
          </p:spPr>
        </p:pic>
        <p:sp>
          <p:nvSpPr>
            <p:cNvPr id="10" name="Text Box 3"/>
            <p:cNvSpPr txBox="1">
              <a:spLocks noChangeArrowheads="1"/>
            </p:cNvSpPr>
            <p:nvPr/>
          </p:nvSpPr>
          <p:spPr bwMode="auto">
            <a:xfrm rot="16200000">
              <a:off x="-912484" y="3440948"/>
              <a:ext cx="4272295" cy="648000"/>
            </a:xfrm>
            <a:prstGeom prst="rect">
              <a:avLst/>
            </a:prstGeom>
            <a:solidFill>
              <a:schemeClr val="bg1"/>
            </a:solidFill>
            <a:ln w="9525">
              <a:noFill/>
              <a:miter lim="800000"/>
              <a:headEnd/>
              <a:tailEnd/>
            </a:ln>
            <a:effectLst/>
          </p:spPr>
          <p:txBody>
            <a:bodyPr wrap="square">
              <a:spAutoFit/>
            </a:bodyPr>
            <a:lstStyle/>
            <a:p>
              <a:pPr>
                <a:lnSpc>
                  <a:spcPct val="150000"/>
                </a:lnSpc>
                <a:spcBef>
                  <a:spcPct val="50000"/>
                </a:spcBef>
              </a:pPr>
              <a:r>
                <a:rPr lang="hr-HR" sz="1800" b="1" dirty="0">
                  <a:latin typeface="Arial" charset="0"/>
                </a:rPr>
                <a:t>Privremeni pad praga čujnosti (dB)</a:t>
              </a:r>
            </a:p>
          </p:txBody>
        </p:sp>
        <p:sp>
          <p:nvSpPr>
            <p:cNvPr id="13" name="Text Box 3"/>
            <p:cNvSpPr txBox="1">
              <a:spLocks noChangeArrowheads="1"/>
            </p:cNvSpPr>
            <p:nvPr/>
          </p:nvSpPr>
          <p:spPr bwMode="auto">
            <a:xfrm>
              <a:off x="4398772" y="5873497"/>
              <a:ext cx="2909532" cy="507831"/>
            </a:xfrm>
            <a:prstGeom prst="rect">
              <a:avLst/>
            </a:prstGeom>
            <a:solidFill>
              <a:schemeClr val="bg1"/>
            </a:solidFill>
            <a:ln w="9525">
              <a:noFill/>
              <a:miter lim="800000"/>
              <a:headEnd/>
              <a:tailEnd/>
            </a:ln>
            <a:effectLst/>
          </p:spPr>
          <p:txBody>
            <a:bodyPr wrap="square">
              <a:spAutoFit/>
            </a:bodyPr>
            <a:lstStyle/>
            <a:p>
              <a:pPr>
                <a:lnSpc>
                  <a:spcPct val="150000"/>
                </a:lnSpc>
                <a:spcBef>
                  <a:spcPct val="50000"/>
                </a:spcBef>
              </a:pPr>
              <a:r>
                <a:rPr lang="hr-HR" sz="1800" b="1" dirty="0">
                  <a:latin typeface="Arial" charset="0"/>
                </a:rPr>
                <a:t>Vreme oporavka (min)</a:t>
              </a:r>
            </a:p>
          </p:txBody>
        </p:sp>
        <p:sp>
          <p:nvSpPr>
            <p:cNvPr id="14" name="Text Box 3"/>
            <p:cNvSpPr txBox="1">
              <a:spLocks noChangeArrowheads="1"/>
            </p:cNvSpPr>
            <p:nvPr/>
          </p:nvSpPr>
          <p:spPr bwMode="auto">
            <a:xfrm rot="16200000">
              <a:off x="6287929" y="3692790"/>
              <a:ext cx="3434601" cy="646331"/>
            </a:xfrm>
            <a:prstGeom prst="rect">
              <a:avLst/>
            </a:prstGeom>
            <a:solidFill>
              <a:schemeClr val="bg1"/>
            </a:solidFill>
            <a:ln w="9525">
              <a:noFill/>
              <a:miter lim="800000"/>
              <a:headEnd/>
              <a:tailEnd/>
            </a:ln>
            <a:effectLst/>
          </p:spPr>
          <p:txBody>
            <a:bodyPr wrap="square">
              <a:spAutoFit/>
            </a:bodyPr>
            <a:lstStyle/>
            <a:p>
              <a:pPr>
                <a:spcBef>
                  <a:spcPts val="0"/>
                </a:spcBef>
              </a:pPr>
              <a:r>
                <a:rPr lang="hr-HR" sz="1800" b="1" dirty="0">
                  <a:latin typeface="Arial" charset="0"/>
                </a:rPr>
                <a:t>Nivo zvučnog pritiska stimulacije (dB)</a:t>
              </a:r>
            </a:p>
          </p:txBody>
        </p:sp>
      </p:grpSp>
      <p:sp>
        <p:nvSpPr>
          <p:cNvPr id="18" name="Rectangle 15"/>
          <p:cNvSpPr>
            <a:spLocks noChangeArrowheads="1"/>
          </p:cNvSpPr>
          <p:nvPr/>
        </p:nvSpPr>
        <p:spPr bwMode="auto">
          <a:xfrm>
            <a:off x="433772" y="237828"/>
            <a:ext cx="8276456" cy="310852"/>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kern="0" dirty="0">
                <a:solidFill>
                  <a:srgbClr val="800000"/>
                </a:solidFill>
                <a:latin typeface="Arial Black" pitchFamily="34" charset="0"/>
              </a:rPr>
              <a:t>Auditivni efekti buke</a:t>
            </a:r>
            <a:endParaRPr lang="en-US" b="1" kern="0" dirty="0">
              <a:solidFill>
                <a:srgbClr val="800000"/>
              </a:solidFill>
            </a:endParaRPr>
          </a:p>
        </p:txBody>
      </p:sp>
      <p:sp>
        <p:nvSpPr>
          <p:cNvPr id="19" name="Subtitle 2"/>
          <p:cNvSpPr txBox="1">
            <a:spLocks/>
          </p:cNvSpPr>
          <p:nvPr/>
        </p:nvSpPr>
        <p:spPr>
          <a:xfrm>
            <a:off x="409517" y="877298"/>
            <a:ext cx="8324967" cy="31945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sr-Latn-RS" sz="1800" b="1" cap="all" dirty="0">
                <a:solidFill>
                  <a:srgbClr val="800000"/>
                </a:solidFill>
                <a:latin typeface="Arial" panose="020B0604020202020204" pitchFamily="34" charset="0"/>
                <a:cs typeface="Arial" panose="020B0604020202020204" pitchFamily="34" charset="0"/>
              </a:rPr>
              <a:t>OŠTEĆENJE SLUHA</a:t>
            </a:r>
            <a:endParaRPr lang="en-US" sz="1800" b="1" cap="all" dirty="0">
              <a:solidFill>
                <a:srgbClr val="800000"/>
              </a:solidFill>
              <a:latin typeface="Arial" panose="020B0604020202020204" pitchFamily="34" charset="0"/>
              <a:cs typeface="Arial" panose="020B0604020202020204" pitchFamily="34" charset="0"/>
            </a:endParaRPr>
          </a:p>
        </p:txBody>
      </p:sp>
      <p:sp>
        <p:nvSpPr>
          <p:cNvPr id="20" name="Rectangle 15"/>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Tree>
    <p:extLst>
      <p:ext uri="{BB962C8B-B14F-4D97-AF65-F5344CB8AC3E}">
        <p14:creationId xmlns:p14="http://schemas.microsoft.com/office/powerpoint/2010/main" val="174342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693082" y="1239198"/>
            <a:ext cx="2587990" cy="110968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600"/>
              </a:spcBef>
            </a:pPr>
            <a:r>
              <a:rPr lang="sr-Latn-RS" sz="1800" b="1" dirty="0">
                <a:solidFill>
                  <a:srgbClr val="000066"/>
                </a:solidFill>
                <a:latin typeface="Arial" panose="020B0604020202020204" pitchFamily="34" charset="0"/>
                <a:cs typeface="Arial" panose="020B0604020202020204" pitchFamily="34" charset="0"/>
              </a:rPr>
              <a:t>Gubitak sluha:</a:t>
            </a:r>
          </a:p>
          <a:p>
            <a:pPr marL="269875" lvl="1" indent="-269875" algn="l" defTabSz="447675">
              <a:spcBef>
                <a:spcPts val="600"/>
              </a:spcBef>
              <a:buFont typeface="Arial" panose="020B0604020202020204" pitchFamily="34" charset="0"/>
              <a:buChar char="•"/>
            </a:pPr>
            <a:r>
              <a:rPr lang="sr-Latn-RS" sz="1800" b="1" dirty="0">
                <a:solidFill>
                  <a:srgbClr val="800000"/>
                </a:solidFill>
                <a:latin typeface="Arial" panose="020B0604020202020204" pitchFamily="34" charset="0"/>
                <a:cs typeface="Arial" panose="020B0604020202020204" pitchFamily="34" charset="0"/>
              </a:rPr>
              <a:t>Konduktivan  i</a:t>
            </a:r>
          </a:p>
          <a:p>
            <a:pPr marL="269875" lvl="1" indent="-269875" algn="l" defTabSz="447675">
              <a:spcBef>
                <a:spcPts val="600"/>
              </a:spcBef>
              <a:buFont typeface="Arial" panose="020B0604020202020204" pitchFamily="34" charset="0"/>
              <a:buChar char="•"/>
            </a:pPr>
            <a:r>
              <a:rPr lang="sr-Latn-RS" sz="1800" b="1" dirty="0">
                <a:solidFill>
                  <a:srgbClr val="800000"/>
                </a:solidFill>
                <a:latin typeface="Arial" panose="020B0604020202020204" pitchFamily="34" charset="0"/>
                <a:cs typeface="Arial" panose="020B0604020202020204" pitchFamily="34" charset="0"/>
              </a:rPr>
              <a:t>Senzoroneuralni.</a:t>
            </a:r>
          </a:p>
          <a:p>
            <a:pPr lvl="1" algn="l">
              <a:spcBef>
                <a:spcPts val="600"/>
              </a:spcBef>
            </a:pPr>
            <a:r>
              <a:rPr lang="sr-Latn-RS" sz="1800" b="1" dirty="0">
                <a:solidFill>
                  <a:srgbClr val="000066"/>
                </a:solidFill>
                <a:latin typeface="Arial" panose="020B0604020202020204" pitchFamily="34" charset="0"/>
                <a:cs typeface="Arial" panose="020B0604020202020204" pitchFamily="34" charset="0"/>
              </a:rPr>
              <a:t>      </a:t>
            </a:r>
          </a:p>
          <a:p>
            <a:pPr algn="l">
              <a:spcBef>
                <a:spcPts val="600"/>
              </a:spcBef>
            </a:pPr>
            <a:endParaRPr lang="en-US" sz="1800" b="1" dirty="0">
              <a:solidFill>
                <a:srgbClr val="000066"/>
              </a:solidFill>
              <a:latin typeface="Arial" panose="020B0604020202020204" pitchFamily="34" charset="0"/>
              <a:cs typeface="Arial" panose="020B0604020202020204" pitchFamily="34" charset="0"/>
            </a:endParaRPr>
          </a:p>
        </p:txBody>
      </p:sp>
      <p:pic>
        <p:nvPicPr>
          <p:cNvPr id="65540" name="Picture 4" descr="Is Your Hearing at Risk? Here's What You Can Do | Wirecutter"/>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4735057" y="1375415"/>
            <a:ext cx="4159994" cy="205358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665620" y="3492297"/>
            <a:ext cx="4298868" cy="584775"/>
          </a:xfrm>
          <a:prstGeom prst="rect">
            <a:avLst/>
          </a:prstGeom>
        </p:spPr>
        <p:txBody>
          <a:bodyPr wrap="square">
            <a:spAutoFit/>
          </a:bodyPr>
          <a:lstStyle/>
          <a:p>
            <a:pPr algn="ctr"/>
            <a:r>
              <a:rPr lang="en-US" sz="1600" dirty="0">
                <a:hlinkClick r:id="rId18"/>
              </a:rPr>
              <a:t>https://</a:t>
            </a:r>
            <a:r>
              <a:rPr lang="en-US" sz="1600" dirty="0" err="1">
                <a:hlinkClick r:id="rId18"/>
              </a:rPr>
              <a:t>www.nytimes.com</a:t>
            </a:r>
            <a:r>
              <a:rPr lang="en-US" sz="1600" dirty="0">
                <a:hlinkClick r:id="rId18"/>
              </a:rPr>
              <a:t>/</a:t>
            </a:r>
            <a:r>
              <a:rPr lang="en-US" sz="1600" dirty="0" err="1">
                <a:hlinkClick r:id="rId18"/>
              </a:rPr>
              <a:t>wirecutter</a:t>
            </a:r>
            <a:r>
              <a:rPr lang="en-US" sz="1600" dirty="0">
                <a:hlinkClick r:id="rId18"/>
              </a:rPr>
              <a:t>/blog/is-your-hearing-at-risk/</a:t>
            </a:r>
            <a:endParaRPr lang="en-US" sz="1600" dirty="0"/>
          </a:p>
        </p:txBody>
      </p:sp>
      <p:graphicFrame>
        <p:nvGraphicFramePr>
          <p:cNvPr id="23" name="Table 22"/>
          <p:cNvGraphicFramePr>
            <a:graphicFrameLocks noGrp="1"/>
          </p:cNvGraphicFramePr>
          <p:nvPr>
            <p:extLst>
              <p:ext uri="{D42A27DB-BD31-4B8C-83A1-F6EECF244321}">
                <p14:modId xmlns:p14="http://schemas.microsoft.com/office/powerpoint/2010/main" val="1201576730"/>
              </p:ext>
            </p:extLst>
          </p:nvPr>
        </p:nvGraphicFramePr>
        <p:xfrm>
          <a:off x="240208" y="2398031"/>
          <a:ext cx="3564000" cy="3784204"/>
        </p:xfrm>
        <a:graphic>
          <a:graphicData uri="http://schemas.openxmlformats.org/drawingml/2006/table">
            <a:tbl>
              <a:tblPr firstRow="1" bandRow="1">
                <a:tableStyleId>{5C22544A-7EE6-4342-B048-85BDC9FD1C3A}</a:tableStyleId>
              </a:tblPr>
              <a:tblGrid>
                <a:gridCol w="3564000">
                  <a:extLst>
                    <a:ext uri="{9D8B030D-6E8A-4147-A177-3AD203B41FA5}">
                      <a16:colId xmlns:a16="http://schemas.microsoft.com/office/drawing/2014/main" val="20000"/>
                    </a:ext>
                  </a:extLst>
                </a:gridCol>
              </a:tblGrid>
              <a:tr h="562429">
                <a:tc>
                  <a:txBody>
                    <a:bodyPr/>
                    <a:lstStyle/>
                    <a:p>
                      <a:r>
                        <a:rPr lang="sr-Latn-RS" sz="1600" b="1" dirty="0">
                          <a:solidFill>
                            <a:srgbClr val="000066"/>
                          </a:solidFill>
                          <a:latin typeface="Arial" panose="020B0604020202020204" pitchFamily="34" charset="0"/>
                          <a:cs typeface="Arial" panose="020B0604020202020204" pitchFamily="34" charset="0"/>
                        </a:rPr>
                        <a:t>Normalan sluh</a:t>
                      </a:r>
                      <a:endParaRPr lang="en-US" sz="1600" b="1" dirty="0">
                        <a:solidFill>
                          <a:srgbClr val="000066"/>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510638">
                <a:tc>
                  <a:txBody>
                    <a:bodyPr/>
                    <a:lstStyle/>
                    <a:p>
                      <a:r>
                        <a:rPr lang="sr-Latn-RS" sz="1600" b="1" dirty="0">
                          <a:solidFill>
                            <a:srgbClr val="000066"/>
                          </a:solidFill>
                          <a:latin typeface="Arial" panose="020B0604020202020204" pitchFamily="34" charset="0"/>
                          <a:cs typeface="Arial" panose="020B0604020202020204" pitchFamily="34" charset="0"/>
                        </a:rPr>
                        <a:t>Konduktivni</a:t>
                      </a:r>
                      <a:r>
                        <a:rPr lang="sr-Latn-RS" sz="1600" b="1" baseline="0" dirty="0">
                          <a:solidFill>
                            <a:srgbClr val="000066"/>
                          </a:solidFill>
                          <a:latin typeface="Arial" panose="020B0604020202020204" pitchFamily="34" charset="0"/>
                          <a:cs typeface="Arial" panose="020B0604020202020204" pitchFamily="34" charset="0"/>
                        </a:rPr>
                        <a:t> gubitak sluha – 10 dB</a:t>
                      </a:r>
                      <a:endParaRPr lang="en-US" sz="1600" b="1" dirty="0">
                        <a:solidFill>
                          <a:srgbClr val="000066"/>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4631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r-Latn-RS" sz="1600" b="1" dirty="0">
                          <a:solidFill>
                            <a:srgbClr val="000066"/>
                          </a:solidFill>
                          <a:latin typeface="Arial" panose="020B0604020202020204" pitchFamily="34" charset="0"/>
                          <a:cs typeface="Arial" panose="020B0604020202020204" pitchFamily="34" charset="0"/>
                        </a:rPr>
                        <a:t>Konduktivni</a:t>
                      </a:r>
                      <a:r>
                        <a:rPr lang="sr-Latn-RS" sz="1600" b="1" baseline="0" dirty="0">
                          <a:solidFill>
                            <a:srgbClr val="000066"/>
                          </a:solidFill>
                          <a:latin typeface="Arial" panose="020B0604020202020204" pitchFamily="34" charset="0"/>
                          <a:cs typeface="Arial" panose="020B0604020202020204" pitchFamily="34" charset="0"/>
                        </a:rPr>
                        <a:t> gubitak sluha – 20 dB</a:t>
                      </a:r>
                      <a:endParaRPr lang="en-US" sz="1600" b="1" dirty="0">
                        <a:solidFill>
                          <a:srgbClr val="000066"/>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51063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r-Latn-RS" sz="1600" b="1" dirty="0">
                          <a:solidFill>
                            <a:srgbClr val="000066"/>
                          </a:solidFill>
                          <a:latin typeface="Arial" panose="020B0604020202020204" pitchFamily="34" charset="0"/>
                          <a:cs typeface="Arial" panose="020B0604020202020204" pitchFamily="34" charset="0"/>
                        </a:rPr>
                        <a:t>Konduktivni</a:t>
                      </a:r>
                      <a:r>
                        <a:rPr lang="sr-Latn-RS" sz="1600" b="1" baseline="0" dirty="0">
                          <a:solidFill>
                            <a:srgbClr val="000066"/>
                          </a:solidFill>
                          <a:latin typeface="Arial" panose="020B0604020202020204" pitchFamily="34" charset="0"/>
                          <a:cs typeface="Arial" panose="020B0604020202020204" pitchFamily="34" charset="0"/>
                        </a:rPr>
                        <a:t> gubitak sluha – 30 dB</a:t>
                      </a:r>
                      <a:endParaRPr lang="en-US" sz="1600" b="1" dirty="0">
                        <a:solidFill>
                          <a:srgbClr val="000066"/>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r h="370840">
                <a:tc>
                  <a:txBody>
                    <a:bodyPr/>
                    <a:lstStyle/>
                    <a:p>
                      <a:r>
                        <a:rPr lang="sr-Latn-RS" sz="1600" b="1" dirty="0">
                          <a:solidFill>
                            <a:srgbClr val="000066"/>
                          </a:solidFill>
                          <a:latin typeface="Arial" panose="020B0604020202020204" pitchFamily="34" charset="0"/>
                          <a:cs typeface="Arial" panose="020B0604020202020204" pitchFamily="34" charset="0"/>
                        </a:rPr>
                        <a:t>Senzoroneuralni </a:t>
                      </a:r>
                      <a:r>
                        <a:rPr lang="sr-Latn-RS" sz="1600" b="1" baseline="0" dirty="0">
                          <a:solidFill>
                            <a:srgbClr val="000066"/>
                          </a:solidFill>
                          <a:latin typeface="Arial" panose="020B0604020202020204" pitchFamily="34" charset="0"/>
                          <a:cs typeface="Arial" panose="020B0604020202020204" pitchFamily="34" charset="0"/>
                        </a:rPr>
                        <a:t>gubitak sluha (mali)</a:t>
                      </a:r>
                      <a:endParaRPr lang="en-US" sz="1600" b="1" dirty="0">
                        <a:solidFill>
                          <a:srgbClr val="000066"/>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r-Latn-RS" sz="1600" b="1" dirty="0">
                          <a:solidFill>
                            <a:srgbClr val="000066"/>
                          </a:solidFill>
                          <a:latin typeface="Arial" panose="020B0604020202020204" pitchFamily="34" charset="0"/>
                          <a:cs typeface="Arial" panose="020B0604020202020204" pitchFamily="34" charset="0"/>
                        </a:rPr>
                        <a:t>Senzoroneuralni </a:t>
                      </a:r>
                      <a:r>
                        <a:rPr lang="sr-Latn-RS" sz="1600" b="1" baseline="0" dirty="0">
                          <a:solidFill>
                            <a:srgbClr val="000066"/>
                          </a:solidFill>
                          <a:latin typeface="Arial" panose="020B0604020202020204" pitchFamily="34" charset="0"/>
                          <a:cs typeface="Arial" panose="020B0604020202020204" pitchFamily="34" charset="0"/>
                        </a:rPr>
                        <a:t>gubitak sluha (umeren)</a:t>
                      </a:r>
                      <a:endParaRPr lang="en-US" sz="1600" b="1" dirty="0">
                        <a:solidFill>
                          <a:srgbClr val="000066"/>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r-Latn-RS" sz="1600" b="1" dirty="0">
                          <a:solidFill>
                            <a:srgbClr val="000066"/>
                          </a:solidFill>
                          <a:latin typeface="Arial" panose="020B0604020202020204" pitchFamily="34" charset="0"/>
                          <a:cs typeface="Arial" panose="020B0604020202020204" pitchFamily="34" charset="0"/>
                        </a:rPr>
                        <a:t>Senzoroneuralni </a:t>
                      </a:r>
                      <a:r>
                        <a:rPr lang="sr-Latn-RS" sz="1600" b="1" baseline="0" dirty="0">
                          <a:solidFill>
                            <a:srgbClr val="000066"/>
                          </a:solidFill>
                          <a:latin typeface="Arial" panose="020B0604020202020204" pitchFamily="34" charset="0"/>
                          <a:cs typeface="Arial" panose="020B0604020202020204" pitchFamily="34" charset="0"/>
                        </a:rPr>
                        <a:t>gubitak sluha (ozbiljan)</a:t>
                      </a:r>
                      <a:endParaRPr lang="en-US" sz="1600" b="1" dirty="0">
                        <a:solidFill>
                          <a:srgbClr val="000066"/>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6"/>
                  </a:ext>
                </a:extLst>
              </a:tr>
            </a:tbl>
          </a:graphicData>
        </a:graphic>
      </p:graphicFrame>
      <p:sp>
        <p:nvSpPr>
          <p:cNvPr id="36" name="TextBox 35"/>
          <p:cNvSpPr txBox="1"/>
          <p:nvPr/>
        </p:nvSpPr>
        <p:spPr>
          <a:xfrm>
            <a:off x="4937142" y="5787288"/>
            <a:ext cx="3742213" cy="468000"/>
          </a:xfrm>
          <a:prstGeom prst="rect">
            <a:avLst/>
          </a:prstGeom>
          <a:solidFill>
            <a:schemeClr val="bg1"/>
          </a:solidFill>
        </p:spPr>
        <p:txBody>
          <a:bodyPr wrap="square" rtlCol="0">
            <a:spAutoFit/>
          </a:bodyPr>
          <a:lstStyle/>
          <a:p>
            <a:r>
              <a:rPr lang="sr-Latn-RS" sz="1200" b="1" dirty="0"/>
              <a:t>Izvor zvučnih fajlova: </a:t>
            </a:r>
            <a:r>
              <a:rPr lang="sr-Latn-RS" sz="1200" dirty="0">
                <a:hlinkClick r:id="rId19"/>
              </a:rPr>
              <a:t>https://www.hear-it.org/Impressions-of-hearing-loss-and-Tinnitus-</a:t>
            </a:r>
            <a:endParaRPr lang="sr-Latn-RS" sz="1200" dirty="0"/>
          </a:p>
          <a:p>
            <a:endParaRPr lang="en-US" sz="1200" dirty="0"/>
          </a:p>
        </p:txBody>
      </p:sp>
      <p:pic>
        <p:nvPicPr>
          <p:cNvPr id="25" name="Normal.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3990833" y="2348880"/>
            <a:ext cx="609600" cy="609600"/>
          </a:xfrm>
          <a:prstGeom prst="rect">
            <a:avLst/>
          </a:prstGeom>
        </p:spPr>
      </p:pic>
      <p:pic>
        <p:nvPicPr>
          <p:cNvPr id="26" name="Konduktiv10 (1).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4002719" y="2902067"/>
            <a:ext cx="609600" cy="609600"/>
          </a:xfrm>
          <a:prstGeom prst="rect">
            <a:avLst/>
          </a:prstGeom>
        </p:spPr>
      </p:pic>
      <p:pic>
        <p:nvPicPr>
          <p:cNvPr id="27" name="Konduktiv20.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0"/>
          <a:stretch>
            <a:fillRect/>
          </a:stretch>
        </p:blipFill>
        <p:spPr>
          <a:xfrm>
            <a:off x="4026469" y="3412692"/>
            <a:ext cx="609600" cy="609600"/>
          </a:xfrm>
          <a:prstGeom prst="rect">
            <a:avLst/>
          </a:prstGeom>
        </p:spPr>
      </p:pic>
      <p:pic>
        <p:nvPicPr>
          <p:cNvPr id="33" name="Konduktiv30.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1"/>
          <a:stretch>
            <a:fillRect/>
          </a:stretch>
        </p:blipFill>
        <p:spPr>
          <a:xfrm>
            <a:off x="4014594" y="3887692"/>
            <a:ext cx="609600" cy="609600"/>
          </a:xfrm>
          <a:prstGeom prst="rect">
            <a:avLst/>
          </a:prstGeom>
        </p:spPr>
      </p:pic>
      <p:pic>
        <p:nvPicPr>
          <p:cNvPr id="34" name="Perceptivlet.mp3">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2"/>
          <a:stretch>
            <a:fillRect/>
          </a:stretch>
        </p:blipFill>
        <p:spPr>
          <a:xfrm>
            <a:off x="4034408" y="4497292"/>
            <a:ext cx="609600" cy="609600"/>
          </a:xfrm>
          <a:prstGeom prst="rect">
            <a:avLst/>
          </a:prstGeom>
        </p:spPr>
      </p:pic>
      <p:pic>
        <p:nvPicPr>
          <p:cNvPr id="35" name="Perceptivmiddel.mp3">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3"/>
          <a:stretch>
            <a:fillRect/>
          </a:stretch>
        </p:blipFill>
        <p:spPr>
          <a:xfrm>
            <a:off x="4002719" y="5024030"/>
            <a:ext cx="609600" cy="609600"/>
          </a:xfrm>
          <a:prstGeom prst="rect">
            <a:avLst/>
          </a:prstGeom>
        </p:spPr>
      </p:pic>
      <p:pic>
        <p:nvPicPr>
          <p:cNvPr id="37" name="Perceptivsvaer.mp3">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4"/>
          <a:stretch>
            <a:fillRect/>
          </a:stretch>
        </p:blipFill>
        <p:spPr>
          <a:xfrm>
            <a:off x="4014594" y="5657381"/>
            <a:ext cx="609600" cy="609600"/>
          </a:xfrm>
          <a:prstGeom prst="rect">
            <a:avLst/>
          </a:prstGeom>
        </p:spPr>
      </p:pic>
      <p:sp>
        <p:nvSpPr>
          <p:cNvPr id="16" name="Subtitle 2"/>
          <p:cNvSpPr txBox="1">
            <a:spLocks/>
          </p:cNvSpPr>
          <p:nvPr/>
        </p:nvSpPr>
        <p:spPr>
          <a:xfrm>
            <a:off x="409517" y="877298"/>
            <a:ext cx="8324967" cy="31945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sr-Latn-RS" sz="1800" b="1" cap="all" dirty="0">
                <a:solidFill>
                  <a:srgbClr val="800000"/>
                </a:solidFill>
                <a:latin typeface="Arial" panose="020B0604020202020204" pitchFamily="34" charset="0"/>
                <a:cs typeface="Arial" panose="020B0604020202020204" pitchFamily="34" charset="0"/>
              </a:rPr>
              <a:t>OŠTEĆENJE SLUHA</a:t>
            </a:r>
            <a:endParaRPr lang="en-US" sz="1800" b="1" cap="all" dirty="0">
              <a:solidFill>
                <a:srgbClr val="800000"/>
              </a:solidFill>
              <a:latin typeface="Arial" panose="020B0604020202020204" pitchFamily="34" charset="0"/>
              <a:cs typeface="Arial" panose="020B0604020202020204" pitchFamily="34" charset="0"/>
            </a:endParaRPr>
          </a:p>
        </p:txBody>
      </p:sp>
      <p:cxnSp>
        <p:nvCxnSpPr>
          <p:cNvPr id="17" name="Straight Connector 16"/>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8" name="Straight Connector 17"/>
          <p:cNvCxnSpPr/>
          <p:nvPr/>
        </p:nvCxnSpPr>
        <p:spPr>
          <a:xfrm>
            <a:off x="0" y="692696"/>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19" name="Rectangle 18"/>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20" name="Rectangle 9"/>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21" name="Rectangle 15"/>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sp>
        <p:nvSpPr>
          <p:cNvPr id="24" name="Rectangle 15"/>
          <p:cNvSpPr>
            <a:spLocks noChangeArrowheads="1"/>
          </p:cNvSpPr>
          <p:nvPr/>
        </p:nvSpPr>
        <p:spPr bwMode="auto">
          <a:xfrm>
            <a:off x="433772" y="237828"/>
            <a:ext cx="8276456" cy="310852"/>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kern="0" dirty="0">
                <a:solidFill>
                  <a:srgbClr val="800000"/>
                </a:solidFill>
                <a:latin typeface="Arial Black" pitchFamily="34" charset="0"/>
              </a:rPr>
              <a:t>Auditivni efekti buke</a:t>
            </a:r>
            <a:endParaRPr lang="en-US" b="1" kern="0" dirty="0">
              <a:solidFill>
                <a:srgbClr val="800000"/>
              </a:solidFill>
            </a:endParaRPr>
          </a:p>
        </p:txBody>
      </p:sp>
    </p:spTree>
    <p:extLst>
      <p:ext uri="{BB962C8B-B14F-4D97-AF65-F5344CB8AC3E}">
        <p14:creationId xmlns:p14="http://schemas.microsoft.com/office/powerpoint/2010/main" val="17853818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205" fill="hold"/>
                                        <p:tgtEl>
                                          <p:spTgt spid="25"/>
                                        </p:tgtEl>
                                      </p:cBhvr>
                                    </p:cmd>
                                  </p:childTnLst>
                                </p:cTn>
                              </p:par>
                            </p:childTnLst>
                          </p:cTn>
                        </p:par>
                      </p:childTnLst>
                    </p:cTn>
                  </p:par>
                </p:childTnLst>
              </p:cTn>
              <p:nextCondLst>
                <p:cond evt="onClick" delay="0">
                  <p:tgtEl>
                    <p:spTgt spid="25"/>
                  </p:tgtEl>
                </p:cond>
              </p:nextCondLst>
            </p:seq>
            <p:audio>
              <p:cMediaNode vol="80000">
                <p:cTn id="7" fill="hold" display="0">
                  <p:stCondLst>
                    <p:cond delay="indefinite"/>
                  </p:stCondLst>
                  <p:endCondLst>
                    <p:cond evt="onStopAudio" delay="0">
                      <p:tgtEl>
                        <p:sldTgt/>
                      </p:tgtEl>
                    </p:cond>
                  </p:endCondLst>
                </p:cTn>
                <p:tgtEl>
                  <p:spTgt spid="25"/>
                </p:tgtEl>
              </p:cMediaNode>
            </p:audio>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6205" fill="hold"/>
                                        <p:tgtEl>
                                          <p:spTgt spid="26"/>
                                        </p:tgtEl>
                                      </p:cBhvr>
                                    </p:cmd>
                                  </p:childTnLst>
                                </p:cTn>
                              </p:par>
                            </p:childTnLst>
                          </p:cTn>
                        </p:par>
                      </p:childTnLst>
                    </p:cTn>
                  </p:par>
                </p:childTnLst>
              </p:cTn>
              <p:nextCondLst>
                <p:cond evt="onClick" delay="0">
                  <p:tgtEl>
                    <p:spTgt spid="26"/>
                  </p:tgtEl>
                </p:cond>
              </p:nextCondLst>
            </p:seq>
            <p:audio>
              <p:cMediaNode vol="80000">
                <p:cTn id="13" fill="hold" display="0">
                  <p:stCondLst>
                    <p:cond delay="indefinite"/>
                  </p:stCondLst>
                  <p:endCondLst>
                    <p:cond evt="onStopAudio" delay="0">
                      <p:tgtEl>
                        <p:sldTgt/>
                      </p:tgtEl>
                    </p:cond>
                  </p:endCondLst>
                </p:cTn>
                <p:tgtEl>
                  <p:spTgt spid="26"/>
                </p:tgtEl>
              </p:cMediaNode>
            </p:audio>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6127" fill="hold"/>
                                        <p:tgtEl>
                                          <p:spTgt spid="27"/>
                                        </p:tgtEl>
                                      </p:cBhvr>
                                    </p:cmd>
                                  </p:childTnLst>
                                </p:cTn>
                              </p:par>
                            </p:childTnLst>
                          </p:cTn>
                        </p:par>
                      </p:childTnLst>
                    </p:cTn>
                  </p:par>
                </p:childTnLst>
              </p:cTn>
              <p:nextCondLst>
                <p:cond evt="onClick" delay="0">
                  <p:tgtEl>
                    <p:spTgt spid="27"/>
                  </p:tgtEl>
                </p:cond>
              </p:nextCondLst>
            </p:seq>
            <p:audio>
              <p:cMediaNode vol="80000">
                <p:cTn id="19" fill="hold" display="0">
                  <p:stCondLst>
                    <p:cond delay="indefinite"/>
                  </p:stCondLst>
                  <p:endCondLst>
                    <p:cond evt="onStopAudio" delay="0">
                      <p:tgtEl>
                        <p:sldTgt/>
                      </p:tgtEl>
                    </p:cond>
                  </p:endCondLst>
                </p:cTn>
                <p:tgtEl>
                  <p:spTgt spid="27"/>
                </p:tgtEl>
              </p:cMediaNode>
            </p:audio>
            <p:seq concurrent="1" nextAc="seek">
              <p:cTn id="20" restart="whenNotActive" fill="hold" evtFilter="cancelBubble" nodeType="interactiveSeq">
                <p:stCondLst>
                  <p:cond evt="onClick" delay="0">
                    <p:tgtEl>
                      <p:spTgt spid="33"/>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36153" fill="hold"/>
                                        <p:tgtEl>
                                          <p:spTgt spid="33"/>
                                        </p:tgtEl>
                                      </p:cBhvr>
                                    </p:cmd>
                                  </p:childTnLst>
                                </p:cTn>
                              </p:par>
                            </p:childTnLst>
                          </p:cTn>
                        </p:par>
                      </p:childTnLst>
                    </p:cTn>
                  </p:par>
                </p:childTnLst>
              </p:cTn>
              <p:nextCondLst>
                <p:cond evt="onClick" delay="0">
                  <p:tgtEl>
                    <p:spTgt spid="33"/>
                  </p:tgtEl>
                </p:cond>
              </p:nextCondLst>
            </p:seq>
            <p:audio>
              <p:cMediaNode vol="80000">
                <p:cTn id="25" fill="hold" display="0">
                  <p:stCondLst>
                    <p:cond delay="indefinite"/>
                  </p:stCondLst>
                  <p:endCondLst>
                    <p:cond evt="onStopAudio" delay="0">
                      <p:tgtEl>
                        <p:sldTgt/>
                      </p:tgtEl>
                    </p:cond>
                  </p:endCondLst>
                </p:cTn>
                <p:tgtEl>
                  <p:spTgt spid="33"/>
                </p:tgtEl>
              </p:cMediaNode>
            </p:audio>
            <p:seq concurrent="1" nextAc="seek">
              <p:cTn id="26" restart="whenNotActive" fill="hold" evtFilter="cancelBubble" nodeType="interactiveSeq">
                <p:stCondLst>
                  <p:cond evt="onClick" delay="0">
                    <p:tgtEl>
                      <p:spTgt spid="34"/>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36493" fill="hold"/>
                                        <p:tgtEl>
                                          <p:spTgt spid="34"/>
                                        </p:tgtEl>
                                      </p:cBhvr>
                                    </p:cmd>
                                  </p:childTnLst>
                                </p:cTn>
                              </p:par>
                            </p:childTnLst>
                          </p:cTn>
                        </p:par>
                      </p:childTnLst>
                    </p:cTn>
                  </p:par>
                </p:childTnLst>
              </p:cTn>
              <p:nextCondLst>
                <p:cond evt="onClick" delay="0">
                  <p:tgtEl>
                    <p:spTgt spid="34"/>
                  </p:tgtEl>
                </p:cond>
              </p:nextCondLst>
            </p:seq>
            <p:audio>
              <p:cMediaNode vol="80000">
                <p:cTn id="31" fill="hold" display="0">
                  <p:stCondLst>
                    <p:cond delay="indefinite"/>
                  </p:stCondLst>
                  <p:endCondLst>
                    <p:cond evt="onStopAudio" delay="0">
                      <p:tgtEl>
                        <p:sldTgt/>
                      </p:tgtEl>
                    </p:cond>
                  </p:endCondLst>
                </p:cTn>
                <p:tgtEl>
                  <p:spTgt spid="34"/>
                </p:tgtEl>
              </p:cMediaNode>
            </p:audio>
            <p:seq concurrent="1" nextAc="seek">
              <p:cTn id="32" restart="whenNotActive" fill="hold" evtFilter="cancelBubble" nodeType="interactiveSeq">
                <p:stCondLst>
                  <p:cond evt="onClick" delay="0">
                    <p:tgtEl>
                      <p:spTgt spid="35"/>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37093" fill="hold"/>
                                        <p:tgtEl>
                                          <p:spTgt spid="35"/>
                                        </p:tgtEl>
                                      </p:cBhvr>
                                    </p:cmd>
                                  </p:childTnLst>
                                </p:cTn>
                              </p:par>
                            </p:childTnLst>
                          </p:cTn>
                        </p:par>
                      </p:childTnLst>
                    </p:cTn>
                  </p:par>
                </p:childTnLst>
              </p:cTn>
              <p:nextCondLst>
                <p:cond evt="onClick" delay="0">
                  <p:tgtEl>
                    <p:spTgt spid="35"/>
                  </p:tgtEl>
                </p:cond>
              </p:nextCondLst>
            </p:seq>
            <p:audio>
              <p:cMediaNode vol="80000">
                <p:cTn id="37" fill="hold" display="0">
                  <p:stCondLst>
                    <p:cond delay="indefinite"/>
                  </p:stCondLst>
                  <p:endCondLst>
                    <p:cond evt="onStopAudio" delay="0">
                      <p:tgtEl>
                        <p:sldTgt/>
                      </p:tgtEl>
                    </p:cond>
                  </p:endCondLst>
                </p:cTn>
                <p:tgtEl>
                  <p:spTgt spid="35"/>
                </p:tgtEl>
              </p:cMediaNode>
            </p:audio>
            <p:seq concurrent="1" nextAc="seek">
              <p:cTn id="38" restart="whenNotActive" fill="hold" evtFilter="cancelBubble" nodeType="interactiveSeq">
                <p:stCondLst>
                  <p:cond evt="onClick" delay="0">
                    <p:tgtEl>
                      <p:spTgt spid="37"/>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37067" fill="hold"/>
                                        <p:tgtEl>
                                          <p:spTgt spid="37"/>
                                        </p:tgtEl>
                                      </p:cBhvr>
                                    </p:cmd>
                                  </p:childTnLst>
                                </p:cTn>
                              </p:par>
                            </p:childTnLst>
                          </p:cTn>
                        </p:par>
                      </p:childTnLst>
                    </p:cTn>
                  </p:par>
                </p:childTnLst>
              </p:cTn>
              <p:nextCondLst>
                <p:cond evt="onClick" delay="0">
                  <p:tgtEl>
                    <p:spTgt spid="37"/>
                  </p:tgtEl>
                </p:cond>
              </p:nextCondLst>
            </p:seq>
            <p:audio>
              <p:cMediaNode vol="80000">
                <p:cTn id="43" fill="hold" display="0">
                  <p:stCondLst>
                    <p:cond delay="indefinite"/>
                  </p:stCondLst>
                  <p:endCondLst>
                    <p:cond evt="onStopAudio" delay="0">
                      <p:tgtEl>
                        <p:sldTgt/>
                      </p:tgtEl>
                    </p:cond>
                  </p:endCondLst>
                </p:cTn>
                <p:tgtEl>
                  <p:spTgt spid="3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0" y="6522169"/>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6" name="Straight Connector 5"/>
          <p:cNvCxnSpPr/>
          <p:nvPr/>
        </p:nvCxnSpPr>
        <p:spPr>
          <a:xfrm>
            <a:off x="0" y="692696"/>
            <a:ext cx="9126538" cy="3175"/>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8" name="Rectangle 9"/>
          <p:cNvSpPr>
            <a:spLocks noChangeArrowheads="1"/>
          </p:cNvSpPr>
          <p:nvPr/>
        </p:nvSpPr>
        <p:spPr bwMode="auto">
          <a:xfrm>
            <a:off x="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5" name="Rectangle 9"/>
          <p:cNvSpPr>
            <a:spLocks noChangeArrowheads="1"/>
          </p:cNvSpPr>
          <p:nvPr/>
        </p:nvSpPr>
        <p:spPr bwMode="auto">
          <a:xfrm>
            <a:off x="8991600" y="0"/>
            <a:ext cx="152400" cy="6858000"/>
          </a:xfrm>
          <a:prstGeom prst="rect">
            <a:avLst/>
          </a:prstGeom>
          <a:gradFill rotWithShape="0">
            <a:gsLst>
              <a:gs pos="0">
                <a:srgbClr val="B5B7CB"/>
              </a:gs>
              <a:gs pos="100000">
                <a:srgbClr val="333439"/>
              </a:gs>
            </a:gsLst>
            <a:lin ang="0" scaled="1"/>
          </a:gradFill>
          <a:ln w="9525">
            <a:noFill/>
            <a:miter lim="800000"/>
            <a:headEnd/>
            <a:tailEnd/>
          </a:ln>
        </p:spPr>
        <p:txBody>
          <a:bodyPr wrap="none" anchor="ctr"/>
          <a:lstStyle/>
          <a:p>
            <a:endParaRPr lang="sr-Latn-CS"/>
          </a:p>
        </p:txBody>
      </p:sp>
      <p:sp>
        <p:nvSpPr>
          <p:cNvPr id="16" name="Rectangle 15"/>
          <p:cNvSpPr>
            <a:spLocks noChangeArrowheads="1"/>
          </p:cNvSpPr>
          <p:nvPr/>
        </p:nvSpPr>
        <p:spPr bwMode="auto">
          <a:xfrm>
            <a:off x="433772" y="143731"/>
            <a:ext cx="8276456" cy="431968"/>
          </a:xfrm>
          <a:prstGeom prst="rect">
            <a:avLst/>
          </a:prstGeom>
          <a:noFill/>
          <a:ln w="9525">
            <a:noFill/>
            <a:miter lim="800000"/>
            <a:headEnd/>
            <a:tailEnd/>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r>
              <a:rPr lang="sr-Latn-CS" kern="0" dirty="0">
                <a:solidFill>
                  <a:srgbClr val="800000"/>
                </a:solidFill>
                <a:latin typeface="Arial Black" pitchFamily="34" charset="0"/>
              </a:rPr>
              <a:t>Ekstra-auditivni efekti buke</a:t>
            </a:r>
          </a:p>
        </p:txBody>
      </p:sp>
      <p:grpSp>
        <p:nvGrpSpPr>
          <p:cNvPr id="17" name="Group 155"/>
          <p:cNvGrpSpPr>
            <a:grpSpLocks/>
          </p:cNvGrpSpPr>
          <p:nvPr/>
        </p:nvGrpSpPr>
        <p:grpSpPr bwMode="auto">
          <a:xfrm>
            <a:off x="324048" y="2756347"/>
            <a:ext cx="7613706" cy="369579"/>
            <a:chOff x="96" y="1369"/>
            <a:chExt cx="4907" cy="184"/>
          </a:xfrm>
        </p:grpSpPr>
        <p:sp>
          <p:nvSpPr>
            <p:cNvPr id="18" name="Text Box 118"/>
            <p:cNvSpPr txBox="1">
              <a:spLocks noChangeArrowheads="1"/>
            </p:cNvSpPr>
            <p:nvPr/>
          </p:nvSpPr>
          <p:spPr bwMode="auto">
            <a:xfrm>
              <a:off x="96" y="1369"/>
              <a:ext cx="1067" cy="184"/>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anchor="ctr" anchorCtr="1">
              <a:spAutoFit/>
            </a:bodyPr>
            <a:lstStyle/>
            <a:p>
              <a:pPr algn="ctr">
                <a:spcBef>
                  <a:spcPct val="50000"/>
                </a:spcBef>
                <a:defRPr/>
              </a:pPr>
              <a:r>
                <a:rPr lang="sr-Latn-CS" sz="1800" b="1" dirty="0">
                  <a:solidFill>
                    <a:srgbClr val="000066"/>
                  </a:solidFill>
                  <a:effectLst>
                    <a:outerShdw blurRad="38100" dist="38100" dir="2700000" algn="tl">
                      <a:srgbClr val="FFFFFF"/>
                    </a:outerShdw>
                  </a:effectLst>
                  <a:latin typeface="Verdana" pitchFamily="34" charset="0"/>
                </a:rPr>
                <a:t>MOTOR</a:t>
              </a:r>
              <a:r>
                <a:rPr lang="en-GB" sz="1800" b="1" dirty="0">
                  <a:solidFill>
                    <a:srgbClr val="000066"/>
                  </a:solidFill>
                  <a:effectLst>
                    <a:outerShdw blurRad="38100" dist="38100" dir="2700000" algn="tl">
                      <a:srgbClr val="FFFFFF"/>
                    </a:outerShdw>
                  </a:effectLst>
                  <a:latin typeface="Verdana" pitchFamily="34" charset="0"/>
                </a:rPr>
                <a:t>IKA</a:t>
              </a:r>
              <a:endParaRPr lang="sr-Latn-CS" sz="1800" b="1" dirty="0">
                <a:solidFill>
                  <a:srgbClr val="000066"/>
                </a:solidFill>
                <a:effectLst>
                  <a:outerShdw blurRad="38100" dist="38100" dir="2700000" algn="tl">
                    <a:srgbClr val="FFFFFF"/>
                  </a:outerShdw>
                </a:effectLst>
                <a:latin typeface="Verdana" pitchFamily="34" charset="0"/>
              </a:endParaRPr>
            </a:p>
          </p:txBody>
        </p:sp>
        <p:sp>
          <p:nvSpPr>
            <p:cNvPr id="21" name="Text Box 120"/>
            <p:cNvSpPr txBox="1">
              <a:spLocks noChangeArrowheads="1"/>
            </p:cNvSpPr>
            <p:nvPr/>
          </p:nvSpPr>
          <p:spPr bwMode="auto">
            <a:xfrm>
              <a:off x="2016" y="1369"/>
              <a:ext cx="1067" cy="184"/>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anchor="ctr" anchorCtr="1">
              <a:spAutoFit/>
            </a:bodyPr>
            <a:lstStyle/>
            <a:p>
              <a:pPr algn="ctr">
                <a:spcBef>
                  <a:spcPct val="50000"/>
                </a:spcBef>
                <a:defRPr/>
              </a:pPr>
              <a:r>
                <a:rPr lang="sr-Latn-CS" sz="1800" b="1" dirty="0">
                  <a:solidFill>
                    <a:srgbClr val="000066"/>
                  </a:solidFill>
                  <a:effectLst>
                    <a:outerShdw blurRad="38100" dist="38100" dir="2700000" algn="tl">
                      <a:srgbClr val="FFFFFF"/>
                    </a:outerShdw>
                  </a:effectLst>
                  <a:latin typeface="Verdana" pitchFamily="34" charset="0"/>
                </a:rPr>
                <a:t>ČUL</a:t>
              </a:r>
              <a:r>
                <a:rPr lang="en-GB" sz="1800" b="1" dirty="0">
                  <a:solidFill>
                    <a:srgbClr val="000066"/>
                  </a:solidFill>
                  <a:effectLst>
                    <a:outerShdw blurRad="38100" dist="38100" dir="2700000" algn="tl">
                      <a:srgbClr val="FFFFFF"/>
                    </a:outerShdw>
                  </a:effectLst>
                  <a:latin typeface="Verdana" pitchFamily="34" charset="0"/>
                </a:rPr>
                <a:t>A</a:t>
              </a:r>
              <a:endParaRPr lang="sr-Latn-CS" sz="1800" b="1" dirty="0">
                <a:solidFill>
                  <a:srgbClr val="000066"/>
                </a:solidFill>
                <a:effectLst>
                  <a:outerShdw blurRad="38100" dist="38100" dir="2700000" algn="tl">
                    <a:srgbClr val="FFFFFF"/>
                  </a:outerShdw>
                </a:effectLst>
                <a:latin typeface="Verdana" pitchFamily="34" charset="0"/>
              </a:endParaRPr>
            </a:p>
          </p:txBody>
        </p:sp>
        <p:sp>
          <p:nvSpPr>
            <p:cNvPr id="23" name="Text Box 122"/>
            <p:cNvSpPr txBox="1">
              <a:spLocks noChangeArrowheads="1"/>
            </p:cNvSpPr>
            <p:nvPr/>
          </p:nvSpPr>
          <p:spPr bwMode="auto">
            <a:xfrm>
              <a:off x="3936" y="1369"/>
              <a:ext cx="1067" cy="184"/>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anchor="ctr" anchorCtr="1">
              <a:spAutoFit/>
            </a:bodyPr>
            <a:lstStyle/>
            <a:p>
              <a:pPr algn="ctr">
                <a:spcBef>
                  <a:spcPct val="50000"/>
                </a:spcBef>
                <a:defRPr/>
              </a:pPr>
              <a:r>
                <a:rPr lang="en-GB" sz="1800" b="1" dirty="0">
                  <a:solidFill>
                    <a:srgbClr val="000066"/>
                  </a:solidFill>
                  <a:effectLst>
                    <a:outerShdw blurRad="38100" dist="38100" dir="2700000" algn="tl">
                      <a:srgbClr val="FFFFFF"/>
                    </a:outerShdw>
                  </a:effectLst>
                  <a:latin typeface="Verdana" pitchFamily="34" charset="0"/>
                </a:rPr>
                <a:t>PSIHA</a:t>
              </a:r>
              <a:endParaRPr lang="sr-Latn-CS" sz="1800" b="1" dirty="0">
                <a:solidFill>
                  <a:srgbClr val="000066"/>
                </a:solidFill>
                <a:effectLst>
                  <a:outerShdw blurRad="38100" dist="38100" dir="2700000" algn="tl">
                    <a:srgbClr val="FFFFFF"/>
                  </a:outerShdw>
                </a:effectLst>
                <a:latin typeface="Verdana" pitchFamily="34" charset="0"/>
              </a:endParaRPr>
            </a:p>
          </p:txBody>
        </p:sp>
      </p:grpSp>
      <p:cxnSp>
        <p:nvCxnSpPr>
          <p:cNvPr id="24" name="AutoShape 139"/>
          <p:cNvCxnSpPr>
            <a:cxnSpLocks noChangeShapeType="1"/>
            <a:stCxn id="31" idx="2"/>
            <a:endCxn id="18" idx="0"/>
          </p:cNvCxnSpPr>
          <p:nvPr/>
        </p:nvCxnSpPr>
        <p:spPr bwMode="auto">
          <a:xfrm flipH="1">
            <a:off x="1152048" y="2132732"/>
            <a:ext cx="1121450" cy="622737"/>
          </a:xfrm>
          <a:prstGeom prst="straightConnector1">
            <a:avLst/>
          </a:prstGeom>
          <a:ln>
            <a:headEnd type="none" w="sm" len="sm"/>
            <a:tailEnd type="triangle" w="med" len="med"/>
          </a:ln>
        </p:spPr>
        <p:style>
          <a:lnRef idx="3">
            <a:schemeClr val="accent2"/>
          </a:lnRef>
          <a:fillRef idx="0">
            <a:schemeClr val="accent2"/>
          </a:fillRef>
          <a:effectRef idx="2">
            <a:schemeClr val="accent2"/>
          </a:effectRef>
          <a:fontRef idx="minor">
            <a:schemeClr val="tx1"/>
          </a:fontRef>
        </p:style>
      </p:cxnSp>
      <p:cxnSp>
        <p:nvCxnSpPr>
          <p:cNvPr id="25" name="AutoShape 140"/>
          <p:cNvCxnSpPr>
            <a:cxnSpLocks noChangeShapeType="1"/>
            <a:stCxn id="31" idx="2"/>
            <a:endCxn id="21" idx="0"/>
          </p:cNvCxnSpPr>
          <p:nvPr/>
        </p:nvCxnSpPr>
        <p:spPr bwMode="auto">
          <a:xfrm>
            <a:off x="2273498" y="2132732"/>
            <a:ext cx="1857622" cy="622737"/>
          </a:xfrm>
          <a:prstGeom prst="straightConnector1">
            <a:avLst/>
          </a:prstGeom>
          <a:ln>
            <a:headEnd type="none" w="sm" len="sm"/>
            <a:tailEnd type="triangle" w="med" len="med"/>
          </a:ln>
        </p:spPr>
        <p:style>
          <a:lnRef idx="3">
            <a:schemeClr val="accent2"/>
          </a:lnRef>
          <a:fillRef idx="0">
            <a:schemeClr val="accent2"/>
          </a:fillRef>
          <a:effectRef idx="2">
            <a:schemeClr val="accent2"/>
          </a:effectRef>
          <a:fontRef idx="minor">
            <a:schemeClr val="tx1"/>
          </a:fontRef>
        </p:style>
      </p:cxnSp>
      <p:cxnSp>
        <p:nvCxnSpPr>
          <p:cNvPr id="29" name="AutoShape 141"/>
          <p:cNvCxnSpPr>
            <a:cxnSpLocks noChangeShapeType="1"/>
            <a:stCxn id="31" idx="2"/>
            <a:endCxn id="23" idx="0"/>
          </p:cNvCxnSpPr>
          <p:nvPr/>
        </p:nvCxnSpPr>
        <p:spPr bwMode="auto">
          <a:xfrm>
            <a:off x="2273498" y="2132732"/>
            <a:ext cx="4836695" cy="622737"/>
          </a:xfrm>
          <a:prstGeom prst="straightConnector1">
            <a:avLst/>
          </a:prstGeom>
          <a:ln>
            <a:headEnd type="none" w="sm" len="sm"/>
            <a:tailEnd type="triangle" w="med" len="med"/>
          </a:ln>
        </p:spPr>
        <p:style>
          <a:lnRef idx="3">
            <a:schemeClr val="accent2"/>
          </a:lnRef>
          <a:fillRef idx="0">
            <a:schemeClr val="accent2"/>
          </a:fillRef>
          <a:effectRef idx="2">
            <a:schemeClr val="accent2"/>
          </a:effectRef>
          <a:fontRef idx="minor">
            <a:schemeClr val="tx1"/>
          </a:fontRef>
        </p:style>
      </p:cxnSp>
      <p:sp>
        <p:nvSpPr>
          <p:cNvPr id="30" name="Rectangle 132"/>
          <p:cNvSpPr>
            <a:spLocks noChangeArrowheads="1"/>
          </p:cNvSpPr>
          <p:nvPr/>
        </p:nvSpPr>
        <p:spPr bwMode="auto">
          <a:xfrm>
            <a:off x="1692473" y="942360"/>
            <a:ext cx="1143000" cy="468000"/>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anchor="ctr"/>
          <a:lstStyle/>
          <a:p>
            <a:pPr algn="ctr"/>
            <a:r>
              <a:rPr lang="en-GB" sz="1800" b="1" dirty="0" err="1">
                <a:solidFill>
                  <a:srgbClr val="800000"/>
                </a:solidFill>
                <a:latin typeface="Verdana" pitchFamily="34" charset="0"/>
              </a:rPr>
              <a:t>BUKA</a:t>
            </a:r>
            <a:endParaRPr lang="en-GB" sz="1800" b="1" dirty="0">
              <a:solidFill>
                <a:srgbClr val="800000"/>
              </a:solidFill>
              <a:latin typeface="Verdana" pitchFamily="34" charset="0"/>
            </a:endParaRPr>
          </a:p>
        </p:txBody>
      </p:sp>
      <p:sp>
        <p:nvSpPr>
          <p:cNvPr id="31" name="Rectangle 138"/>
          <p:cNvSpPr>
            <a:spLocks noChangeArrowheads="1"/>
          </p:cNvSpPr>
          <p:nvPr/>
        </p:nvSpPr>
        <p:spPr bwMode="auto">
          <a:xfrm>
            <a:off x="335160" y="1664732"/>
            <a:ext cx="3876675" cy="468000"/>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anchor="ctr"/>
          <a:lstStyle/>
          <a:p>
            <a:pPr algn="ctr"/>
            <a:r>
              <a:rPr lang="en-GB" sz="1800" b="1" dirty="0">
                <a:solidFill>
                  <a:srgbClr val="000066"/>
                </a:solidFill>
                <a:latin typeface="Verdana" pitchFamily="34" charset="0"/>
              </a:rPr>
              <a:t>MO</a:t>
            </a:r>
            <a:r>
              <a:rPr lang="sr-Latn-CS" sz="1800" b="1" dirty="0">
                <a:solidFill>
                  <a:srgbClr val="000066"/>
                </a:solidFill>
                <a:latin typeface="Verdana" pitchFamily="34" charset="0"/>
              </a:rPr>
              <a:t>ŽDANI CENTRI I PUTEVI</a:t>
            </a:r>
            <a:endParaRPr lang="en-GB" sz="1800" b="1" dirty="0">
              <a:solidFill>
                <a:srgbClr val="000066"/>
              </a:solidFill>
              <a:latin typeface="Verdana" pitchFamily="34" charset="0"/>
            </a:endParaRPr>
          </a:p>
        </p:txBody>
      </p:sp>
      <p:cxnSp>
        <p:nvCxnSpPr>
          <p:cNvPr id="32" name="AutoShape 142"/>
          <p:cNvCxnSpPr>
            <a:cxnSpLocks noChangeShapeType="1"/>
            <a:stCxn id="30" idx="2"/>
          </p:cNvCxnSpPr>
          <p:nvPr/>
        </p:nvCxnSpPr>
        <p:spPr bwMode="auto">
          <a:xfrm>
            <a:off x="2263973" y="1410360"/>
            <a:ext cx="4415" cy="248856"/>
          </a:xfrm>
          <a:prstGeom prst="straightConnector1">
            <a:avLst/>
          </a:prstGeom>
          <a:ln>
            <a:headEnd type="none" w="sm" len="sm"/>
            <a:tailEnd type="triangle" w="med" len="med"/>
          </a:ln>
        </p:spPr>
        <p:style>
          <a:lnRef idx="3">
            <a:schemeClr val="accent2"/>
          </a:lnRef>
          <a:fillRef idx="0">
            <a:schemeClr val="accent2"/>
          </a:fillRef>
          <a:effectRef idx="2">
            <a:schemeClr val="accent2"/>
          </a:effectRef>
          <a:fontRef idx="minor">
            <a:schemeClr val="tx1"/>
          </a:fontRef>
        </p:style>
      </p:cxnSp>
      <p:sp>
        <p:nvSpPr>
          <p:cNvPr id="33" name="Rectangle 144"/>
          <p:cNvSpPr>
            <a:spLocks noChangeArrowheads="1"/>
          </p:cNvSpPr>
          <p:nvPr/>
        </p:nvSpPr>
        <p:spPr bwMode="auto">
          <a:xfrm>
            <a:off x="4140398" y="4620285"/>
            <a:ext cx="1295400" cy="468000"/>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anchor="ctr"/>
          <a:lstStyle/>
          <a:p>
            <a:pPr algn="ctr"/>
            <a:r>
              <a:rPr lang="sr-Latn-CS" sz="1800" b="1" dirty="0">
                <a:solidFill>
                  <a:srgbClr val="000066"/>
                </a:solidFill>
                <a:latin typeface="Verdana" pitchFamily="34" charset="0"/>
              </a:rPr>
              <a:t>ZAMOR</a:t>
            </a:r>
            <a:endParaRPr lang="en-GB" sz="1800" b="1" dirty="0">
              <a:solidFill>
                <a:srgbClr val="000066"/>
              </a:solidFill>
              <a:latin typeface="Verdana" pitchFamily="34" charset="0"/>
            </a:endParaRPr>
          </a:p>
        </p:txBody>
      </p:sp>
      <p:cxnSp>
        <p:nvCxnSpPr>
          <p:cNvPr id="34" name="AutoShape 149"/>
          <p:cNvCxnSpPr>
            <a:cxnSpLocks noChangeShapeType="1"/>
            <a:stCxn id="37" idx="2"/>
          </p:cNvCxnSpPr>
          <p:nvPr/>
        </p:nvCxnSpPr>
        <p:spPr bwMode="auto">
          <a:xfrm>
            <a:off x="4788098" y="4038600"/>
            <a:ext cx="7016" cy="584055"/>
          </a:xfrm>
          <a:prstGeom prst="straightConnector1">
            <a:avLst/>
          </a:prstGeom>
          <a:ln>
            <a:headEnd type="none" w="sm" len="sm"/>
            <a:tailEnd type="triangle" w="med" len="med"/>
          </a:ln>
        </p:spPr>
        <p:style>
          <a:lnRef idx="3">
            <a:schemeClr val="accent2"/>
          </a:lnRef>
          <a:fillRef idx="0">
            <a:schemeClr val="accent2"/>
          </a:fillRef>
          <a:effectRef idx="2">
            <a:schemeClr val="accent2"/>
          </a:effectRef>
          <a:fontRef idx="minor">
            <a:schemeClr val="tx1"/>
          </a:fontRef>
        </p:style>
      </p:cxnSp>
      <p:sp>
        <p:nvSpPr>
          <p:cNvPr id="35" name="Rectangle 145"/>
          <p:cNvSpPr>
            <a:spLocks noChangeArrowheads="1"/>
          </p:cNvSpPr>
          <p:nvPr/>
        </p:nvSpPr>
        <p:spPr bwMode="auto">
          <a:xfrm>
            <a:off x="2916435" y="5553288"/>
            <a:ext cx="3733800" cy="468000"/>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anchor="ctr" anchorCtr="1"/>
          <a:lstStyle/>
          <a:p>
            <a:pPr algn="ctr">
              <a:defRPr/>
            </a:pPr>
            <a:r>
              <a:rPr lang="sr-Latn-CS" sz="1800" b="1" dirty="0">
                <a:solidFill>
                  <a:srgbClr val="800000"/>
                </a:solidFill>
                <a:latin typeface="Verdana" pitchFamily="34" charset="0"/>
              </a:rPr>
              <a:t>POVREDE NA RADU</a:t>
            </a:r>
            <a:r>
              <a:rPr lang="sr-Latn-CS" sz="1800" b="1" dirty="0">
                <a:solidFill>
                  <a:srgbClr val="800000"/>
                </a:solidFill>
                <a:effectLst>
                  <a:outerShdw blurRad="38100" dist="38100" dir="2700000" algn="tl">
                    <a:srgbClr val="FFFFFF"/>
                  </a:outerShdw>
                </a:effectLst>
                <a:latin typeface="Verdana" pitchFamily="34" charset="0"/>
              </a:rPr>
              <a:t>, UDESI</a:t>
            </a:r>
            <a:endParaRPr lang="en-GB" sz="1800" b="1" dirty="0">
              <a:solidFill>
                <a:srgbClr val="800000"/>
              </a:solidFill>
              <a:latin typeface="Verdana" pitchFamily="34" charset="0"/>
            </a:endParaRPr>
          </a:p>
        </p:txBody>
      </p:sp>
      <p:cxnSp>
        <p:nvCxnSpPr>
          <p:cNvPr id="36" name="AutoShape 150"/>
          <p:cNvCxnSpPr>
            <a:cxnSpLocks noChangeShapeType="1"/>
          </p:cNvCxnSpPr>
          <p:nvPr/>
        </p:nvCxnSpPr>
        <p:spPr bwMode="auto">
          <a:xfrm>
            <a:off x="4786998" y="5074444"/>
            <a:ext cx="10822" cy="489664"/>
          </a:xfrm>
          <a:prstGeom prst="straightConnector1">
            <a:avLst/>
          </a:prstGeom>
          <a:ln>
            <a:headEnd type="none" w="sm" len="sm"/>
            <a:tailEnd type="triangle" w="med" len="med"/>
          </a:ln>
        </p:spPr>
        <p:style>
          <a:lnRef idx="3">
            <a:schemeClr val="accent2"/>
          </a:lnRef>
          <a:fillRef idx="0">
            <a:schemeClr val="accent2"/>
          </a:fillRef>
          <a:effectRef idx="2">
            <a:schemeClr val="accent2"/>
          </a:effectRef>
          <a:fontRef idx="minor">
            <a:schemeClr val="tx1"/>
          </a:fontRef>
        </p:style>
      </p:cxnSp>
      <p:sp>
        <p:nvSpPr>
          <p:cNvPr id="37" name="Rectangle 143"/>
          <p:cNvSpPr>
            <a:spLocks noChangeArrowheads="1"/>
          </p:cNvSpPr>
          <p:nvPr/>
        </p:nvSpPr>
        <p:spPr bwMode="auto">
          <a:xfrm>
            <a:off x="971748" y="3570600"/>
            <a:ext cx="7632700" cy="468000"/>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sr-Latn-CS" sz="1800" b="1" dirty="0">
                <a:solidFill>
                  <a:srgbClr val="000066"/>
                </a:solidFill>
                <a:effectLst>
                  <a:outerShdw blurRad="38100" dist="38100" dir="2700000" algn="tl">
                    <a:srgbClr val="FFFFFF"/>
                  </a:outerShdw>
                </a:effectLst>
                <a:latin typeface="Verdana" pitchFamily="34" charset="0"/>
              </a:rPr>
              <a:t>OPADANJE KVALITETA I PRODUKTIVNOSTI RADA</a:t>
            </a:r>
            <a:endParaRPr lang="en-GB" sz="1800" b="1" dirty="0">
              <a:solidFill>
                <a:srgbClr val="000066"/>
              </a:solidFill>
              <a:latin typeface="Verdana" pitchFamily="34" charset="0"/>
            </a:endParaRPr>
          </a:p>
        </p:txBody>
      </p:sp>
      <p:cxnSp>
        <p:nvCxnSpPr>
          <p:cNvPr id="38" name="AutoShape 148"/>
          <p:cNvCxnSpPr>
            <a:cxnSpLocks noChangeShapeType="1"/>
            <a:stCxn id="21" idx="2"/>
            <a:endCxn id="37" idx="0"/>
          </p:cNvCxnSpPr>
          <p:nvPr/>
        </p:nvCxnSpPr>
        <p:spPr bwMode="auto">
          <a:xfrm>
            <a:off x="4131120" y="3124801"/>
            <a:ext cx="656978" cy="445799"/>
          </a:xfrm>
          <a:prstGeom prst="straightConnector1">
            <a:avLst/>
          </a:prstGeom>
          <a:ln>
            <a:headEnd type="none" w="sm" len="sm"/>
            <a:tailEnd type="triangle" w="med" len="med"/>
          </a:ln>
        </p:spPr>
        <p:style>
          <a:lnRef idx="3">
            <a:schemeClr val="accent2"/>
          </a:lnRef>
          <a:fillRef idx="0">
            <a:schemeClr val="accent2"/>
          </a:fillRef>
          <a:effectRef idx="2">
            <a:schemeClr val="accent2"/>
          </a:effectRef>
          <a:fontRef idx="minor">
            <a:schemeClr val="tx1"/>
          </a:fontRef>
        </p:style>
      </p:cxnSp>
      <p:cxnSp>
        <p:nvCxnSpPr>
          <p:cNvPr id="39" name="AutoShape 152"/>
          <p:cNvCxnSpPr>
            <a:cxnSpLocks noChangeShapeType="1"/>
            <a:stCxn id="18" idx="2"/>
            <a:endCxn id="37" idx="0"/>
          </p:cNvCxnSpPr>
          <p:nvPr/>
        </p:nvCxnSpPr>
        <p:spPr bwMode="auto">
          <a:xfrm>
            <a:off x="1152048" y="3124801"/>
            <a:ext cx="3636050" cy="445799"/>
          </a:xfrm>
          <a:prstGeom prst="straightConnector1">
            <a:avLst/>
          </a:prstGeom>
          <a:ln>
            <a:headEnd type="none" w="sm" len="sm"/>
            <a:tailEnd type="triangle" w="med" len="med"/>
          </a:ln>
        </p:spPr>
        <p:style>
          <a:lnRef idx="3">
            <a:schemeClr val="accent2"/>
          </a:lnRef>
          <a:fillRef idx="0">
            <a:schemeClr val="accent2"/>
          </a:fillRef>
          <a:effectRef idx="2">
            <a:schemeClr val="accent2"/>
          </a:effectRef>
          <a:fontRef idx="minor">
            <a:schemeClr val="tx1"/>
          </a:fontRef>
        </p:style>
      </p:cxnSp>
      <p:cxnSp>
        <p:nvCxnSpPr>
          <p:cNvPr id="40" name="AutoShape 153"/>
          <p:cNvCxnSpPr>
            <a:cxnSpLocks noChangeShapeType="1"/>
            <a:stCxn id="23" idx="2"/>
            <a:endCxn id="37" idx="0"/>
          </p:cNvCxnSpPr>
          <p:nvPr/>
        </p:nvCxnSpPr>
        <p:spPr bwMode="auto">
          <a:xfrm flipH="1">
            <a:off x="4788098" y="3124801"/>
            <a:ext cx="2322095" cy="445799"/>
          </a:xfrm>
          <a:prstGeom prst="straightConnector1">
            <a:avLst/>
          </a:prstGeom>
          <a:ln>
            <a:headEnd type="none" w="sm" len="sm"/>
            <a:tailEnd type="triangle" w="med" len="med"/>
          </a:ln>
        </p:spPr>
        <p:style>
          <a:lnRef idx="3">
            <a:schemeClr val="accent2"/>
          </a:lnRef>
          <a:fillRef idx="0">
            <a:schemeClr val="accent2"/>
          </a:fillRef>
          <a:effectRef idx="2">
            <a:schemeClr val="accent2"/>
          </a:effectRef>
          <a:fontRef idx="minor">
            <a:schemeClr val="tx1"/>
          </a:fontRef>
        </p:style>
      </p:cxnSp>
      <p:sp>
        <p:nvSpPr>
          <p:cNvPr id="28" name="Rectangle 15"/>
          <p:cNvSpPr>
            <a:spLocks noChangeArrowheads="1"/>
          </p:cNvSpPr>
          <p:nvPr/>
        </p:nvSpPr>
        <p:spPr bwMode="auto">
          <a:xfrm>
            <a:off x="179512" y="6597352"/>
            <a:ext cx="8784976" cy="216024"/>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600"/>
              </a:spcAft>
              <a:buClrTx/>
              <a:buSzTx/>
              <a:buFontTx/>
              <a:buNone/>
              <a:tabLst/>
              <a:defRPr/>
            </a:pPr>
            <a:r>
              <a:rPr lang="sr-Latn-CS" sz="1400" kern="0" dirty="0">
                <a:solidFill>
                  <a:srgbClr val="000066"/>
                </a:solidFill>
                <a:latin typeface="Arial Black" pitchFamily="34" charset="0"/>
              </a:rPr>
              <a:t>BUKA I VIBRACIJE</a:t>
            </a:r>
            <a:endParaRPr kumimoji="0" lang="en-US" sz="1400" b="1" i="0" u="none" strike="noStrike" kern="0" cap="none" spc="0" normalizeH="0" baseline="0" noProof="0" dirty="0">
              <a:ln>
                <a:noFill/>
              </a:ln>
              <a:solidFill>
                <a:srgbClr val="000066"/>
              </a:solidFill>
              <a:effectLst/>
              <a:uLnTx/>
              <a:uFillTx/>
            </a:endParaRPr>
          </a:p>
        </p:txBody>
      </p:sp>
      <p:pic>
        <p:nvPicPr>
          <p:cNvPr id="4" name="Picture 3">
            <a:extLst>
              <a:ext uri="{FF2B5EF4-FFF2-40B4-BE49-F238E27FC236}">
                <a16:creationId xmlns:a16="http://schemas.microsoft.com/office/drawing/2014/main" id="{8B21C439-6831-40EA-91C5-8DCB2DFF1B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764704"/>
            <a:ext cx="2714144" cy="1728000"/>
          </a:xfrm>
          <a:prstGeom prst="rect">
            <a:avLst/>
          </a:prstGeom>
        </p:spPr>
      </p:pic>
      <p:sp>
        <p:nvSpPr>
          <p:cNvPr id="41" name="TextBox 40">
            <a:extLst>
              <a:ext uri="{FF2B5EF4-FFF2-40B4-BE49-F238E27FC236}">
                <a16:creationId xmlns:a16="http://schemas.microsoft.com/office/drawing/2014/main" id="{CA1918F8-2DE4-4E54-9DBD-4BBCD0A9DC63}"/>
              </a:ext>
            </a:extLst>
          </p:cNvPr>
          <p:cNvSpPr txBox="1"/>
          <p:nvPr/>
        </p:nvSpPr>
        <p:spPr>
          <a:xfrm>
            <a:off x="7866134" y="2420888"/>
            <a:ext cx="1176273" cy="215444"/>
          </a:xfrm>
          <a:prstGeom prst="rect">
            <a:avLst/>
          </a:prstGeom>
          <a:noFill/>
        </p:spPr>
        <p:txBody>
          <a:bodyPr wrap="square">
            <a:spAutoFit/>
          </a:bodyPr>
          <a:lstStyle/>
          <a:p>
            <a:r>
              <a:rPr lang="sr-Latn-RS" sz="800" b="0" i="0" dirty="0">
                <a:solidFill>
                  <a:srgbClr val="002060"/>
                </a:solidFill>
                <a:effectLst/>
                <a:latin typeface="Arial" panose="020B0604020202020204" pitchFamily="34" charset="0"/>
                <a:cs typeface="Arial" panose="020B0604020202020204" pitchFamily="34" charset="0"/>
              </a:rPr>
              <a:t>epidavrosonline.com</a:t>
            </a:r>
            <a:endParaRPr lang="sr-Latn-RS" sz="800" dirty="0">
              <a:solidFill>
                <a:srgbClr val="002060"/>
              </a:solidFill>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14448</TotalTime>
  <Words>1866</Words>
  <Application>Microsoft Office PowerPoint</Application>
  <PresentationFormat>On-screen Show (4:3)</PresentationFormat>
  <Paragraphs>179</Paragraphs>
  <Slides>10</Slides>
  <Notes>10</Notes>
  <HiddenSlides>0</HiddenSlides>
  <MMClips>8</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6" baseType="lpstr">
      <vt:lpstr>Arial</vt:lpstr>
      <vt:lpstr>Arial Black</vt:lpstr>
      <vt:lpstr>Verdana</vt:lpstr>
      <vt:lpstr>Wingdings</vt:lpstr>
      <vt:lpstr>Default Design</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Statika 1</dc:title>
  <dc:creator>DM</dc:creator>
  <cp:lastModifiedBy>Darko Mihajlov</cp:lastModifiedBy>
  <cp:revision>1881</cp:revision>
  <dcterms:created xsi:type="dcterms:W3CDTF">2012-10-03T09:08:30Z</dcterms:created>
  <dcterms:modified xsi:type="dcterms:W3CDTF">2023-06-22T11:10:02Z</dcterms:modified>
</cp:coreProperties>
</file>